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1"/>
  </p:notesMasterIdLst>
  <p:sldIdLst>
    <p:sldId id="409" r:id="rId2"/>
    <p:sldId id="256" r:id="rId3"/>
    <p:sldId id="400" r:id="rId4"/>
    <p:sldId id="259" r:id="rId5"/>
    <p:sldId id="261" r:id="rId6"/>
    <p:sldId id="263" r:id="rId7"/>
    <p:sldId id="401" r:id="rId8"/>
    <p:sldId id="402" r:id="rId9"/>
    <p:sldId id="403" r:id="rId10"/>
    <p:sldId id="404" r:id="rId11"/>
    <p:sldId id="408" r:id="rId12"/>
    <p:sldId id="379" r:id="rId13"/>
    <p:sldId id="381" r:id="rId14"/>
    <p:sldId id="382" r:id="rId15"/>
    <p:sldId id="390" r:id="rId16"/>
    <p:sldId id="383" r:id="rId17"/>
    <p:sldId id="394" r:id="rId18"/>
    <p:sldId id="385" r:id="rId19"/>
    <p:sldId id="395" r:id="rId20"/>
    <p:sldId id="386" r:id="rId21"/>
    <p:sldId id="391" r:id="rId22"/>
    <p:sldId id="387" r:id="rId23"/>
    <p:sldId id="396" r:id="rId24"/>
    <p:sldId id="388" r:id="rId25"/>
    <p:sldId id="397" r:id="rId26"/>
    <p:sldId id="398" r:id="rId27"/>
    <p:sldId id="406" r:id="rId28"/>
    <p:sldId id="399" r:id="rId29"/>
    <p:sldId id="405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Varsayılan Bölüm" id="{C9E944FA-04F8-4751-AFC1-2954419DCB3B}">
          <p14:sldIdLst>
            <p14:sldId id="256"/>
            <p14:sldId id="400"/>
          </p14:sldIdLst>
        </p14:section>
        <p14:section name="Başlıksız Bölüm" id="{379C3346-37E1-4C67-A9B7-0EEF8CA6F07C}">
          <p14:sldIdLst>
            <p14:sldId id="259"/>
            <p14:sldId id="261"/>
            <p14:sldId id="263"/>
            <p14:sldId id="401"/>
            <p14:sldId id="402"/>
            <p14:sldId id="403"/>
            <p14:sldId id="404"/>
            <p14:sldId id="379"/>
            <p14:sldId id="381"/>
            <p14:sldId id="382"/>
            <p14:sldId id="390"/>
            <p14:sldId id="383"/>
            <p14:sldId id="394"/>
            <p14:sldId id="385"/>
            <p14:sldId id="395"/>
            <p14:sldId id="386"/>
            <p14:sldId id="391"/>
            <p14:sldId id="387"/>
            <p14:sldId id="396"/>
            <p14:sldId id="388"/>
            <p14:sldId id="397"/>
            <p14:sldId id="398"/>
            <p14:sldId id="406"/>
            <p14:sldId id="399"/>
            <p14:sldId id="405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 autoAdjust="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D3F037-9324-486D-809D-86C3A982238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1FB33606-EE9C-466A-BEE1-2FC3D335836C}">
      <dgm:prSet/>
      <dgm:spPr/>
      <dgm:t>
        <a:bodyPr/>
        <a:lstStyle/>
        <a:p>
          <a:r>
            <a:rPr lang="tr-TR" b="1" baseline="0"/>
            <a:t>LİSELERE GEÇİŞ SİSTEMİ</a:t>
          </a:r>
          <a:r>
            <a:rPr lang="en-US" b="1" baseline="0"/>
            <a:t/>
          </a:r>
          <a:br>
            <a:rPr lang="en-US" b="1" baseline="0"/>
          </a:br>
          <a:endParaRPr lang="tr-TR"/>
        </a:p>
      </dgm:t>
    </dgm:pt>
    <dgm:pt modelId="{715FBDA8-B1F7-474D-8450-6F1DD8433014}" type="parTrans" cxnId="{FCC6FAB3-07D4-4157-A246-246269E81814}">
      <dgm:prSet/>
      <dgm:spPr/>
      <dgm:t>
        <a:bodyPr/>
        <a:lstStyle/>
        <a:p>
          <a:endParaRPr lang="tr-TR"/>
        </a:p>
      </dgm:t>
    </dgm:pt>
    <dgm:pt modelId="{3528944C-46D8-403B-9CAC-B81A2E0983EF}" type="sibTrans" cxnId="{FCC6FAB3-07D4-4157-A246-246269E81814}">
      <dgm:prSet/>
      <dgm:spPr/>
      <dgm:t>
        <a:bodyPr/>
        <a:lstStyle/>
        <a:p>
          <a:endParaRPr lang="tr-TR"/>
        </a:p>
      </dgm:t>
    </dgm:pt>
    <dgm:pt modelId="{F21A2DA6-AD5E-439C-AC11-10FAF8D9016F}" type="pres">
      <dgm:prSet presAssocID="{ECD3F037-9324-486D-809D-86C3A982238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A20389C-30EF-4D6B-93C5-EF17F44B77F4}" type="pres">
      <dgm:prSet presAssocID="{1FB33606-EE9C-466A-BEE1-2FC3D335836C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FCC6FAB3-07D4-4157-A246-246269E81814}" srcId="{ECD3F037-9324-486D-809D-86C3A9822388}" destId="{1FB33606-EE9C-466A-BEE1-2FC3D335836C}" srcOrd="0" destOrd="0" parTransId="{715FBDA8-B1F7-474D-8450-6F1DD8433014}" sibTransId="{3528944C-46D8-403B-9CAC-B81A2E0983EF}"/>
    <dgm:cxn modelId="{D677D1D7-0054-4EF6-B0C5-667666177559}" type="presOf" srcId="{1FB33606-EE9C-466A-BEE1-2FC3D335836C}" destId="{5A20389C-30EF-4D6B-93C5-EF17F44B77F4}" srcOrd="0" destOrd="0" presId="urn:microsoft.com/office/officeart/2005/8/layout/vList2"/>
    <dgm:cxn modelId="{7D18DEFD-485E-42BB-956F-7CC8777D9F22}" type="presOf" srcId="{ECD3F037-9324-486D-809D-86C3A9822388}" destId="{F21A2DA6-AD5E-439C-AC11-10FAF8D9016F}" srcOrd="0" destOrd="0" presId="urn:microsoft.com/office/officeart/2005/8/layout/vList2"/>
    <dgm:cxn modelId="{A32D1D8C-CF21-4ECF-BA19-1F93967993D3}" type="presParOf" srcId="{F21A2DA6-AD5E-439C-AC11-10FAF8D9016F}" destId="{5A20389C-30EF-4D6B-93C5-EF17F44B77F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DDCA14-67BF-48E6-99CC-59E00F68308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2AFE6F5-11F6-4768-BBAE-3EA6C265FB5E}">
      <dgm:prSet/>
      <dgm:spPr/>
      <dgm:t>
        <a:bodyPr/>
        <a:lstStyle/>
        <a:p>
          <a:r>
            <a:rPr lang="tr-TR" baseline="0" dirty="0"/>
            <a:t>             2018/2019</a:t>
          </a:r>
          <a:endParaRPr lang="tr-TR" dirty="0"/>
        </a:p>
      </dgm:t>
    </dgm:pt>
    <dgm:pt modelId="{2D558FC1-4D45-4798-9838-30ABF6CE36F8}" type="parTrans" cxnId="{7DC095A4-DCA6-49FF-9E61-3CE1865A4E41}">
      <dgm:prSet/>
      <dgm:spPr/>
      <dgm:t>
        <a:bodyPr/>
        <a:lstStyle/>
        <a:p>
          <a:endParaRPr lang="tr-TR"/>
        </a:p>
      </dgm:t>
    </dgm:pt>
    <dgm:pt modelId="{7F94D390-E476-403E-9705-B3AFFF093258}" type="sibTrans" cxnId="{7DC095A4-DCA6-49FF-9E61-3CE1865A4E41}">
      <dgm:prSet/>
      <dgm:spPr/>
      <dgm:t>
        <a:bodyPr/>
        <a:lstStyle/>
        <a:p>
          <a:endParaRPr lang="tr-TR"/>
        </a:p>
      </dgm:t>
    </dgm:pt>
    <dgm:pt modelId="{5A52DA59-2EA7-4A0C-BBEB-9A6AD5C696D0}" type="pres">
      <dgm:prSet presAssocID="{DCDDCA14-67BF-48E6-99CC-59E00F68308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CB4FD568-0F3D-4246-932B-1B888CE90BE7}" type="pres">
      <dgm:prSet presAssocID="{C2AFE6F5-11F6-4768-BBAE-3EA6C265FB5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DC095A4-DCA6-49FF-9E61-3CE1865A4E41}" srcId="{DCDDCA14-67BF-48E6-99CC-59E00F683085}" destId="{C2AFE6F5-11F6-4768-BBAE-3EA6C265FB5E}" srcOrd="0" destOrd="0" parTransId="{2D558FC1-4D45-4798-9838-30ABF6CE36F8}" sibTransId="{7F94D390-E476-403E-9705-B3AFFF093258}"/>
    <dgm:cxn modelId="{4927B5B9-EA10-4297-88D6-99A9DC68DD69}" type="presOf" srcId="{DCDDCA14-67BF-48E6-99CC-59E00F683085}" destId="{5A52DA59-2EA7-4A0C-BBEB-9A6AD5C696D0}" srcOrd="0" destOrd="0" presId="urn:microsoft.com/office/officeart/2005/8/layout/vList2"/>
    <dgm:cxn modelId="{BC8D16CA-6F24-4A53-AB1A-FC346955E969}" type="presOf" srcId="{C2AFE6F5-11F6-4768-BBAE-3EA6C265FB5E}" destId="{CB4FD568-0F3D-4246-932B-1B888CE90BE7}" srcOrd="0" destOrd="0" presId="urn:microsoft.com/office/officeart/2005/8/layout/vList2"/>
    <dgm:cxn modelId="{2DDD9D8E-FD95-4BF0-82F1-5D995B091477}" type="presParOf" srcId="{5A52DA59-2EA7-4A0C-BBEB-9A6AD5C696D0}" destId="{CB4FD568-0F3D-4246-932B-1B888CE90BE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C77F0C-B9B7-45DC-BD57-44C2CACADCF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019F6B7B-0461-45FE-B4BA-7CE27B03878E}">
      <dgm:prSet/>
      <dgm:spPr/>
      <dgm:t>
        <a:bodyPr/>
        <a:lstStyle/>
        <a:p>
          <a:r>
            <a:rPr lang="tr-TR" baseline="0"/>
            <a:t>MERKEZİ SINAVLA ÖĞRENCİ ALAN NİTELİKLİ LİSELER </a:t>
          </a:r>
          <a:endParaRPr lang="tr-TR"/>
        </a:p>
      </dgm:t>
    </dgm:pt>
    <dgm:pt modelId="{287F6FAC-C446-40F4-A4AA-DC699CE4F2EC}" type="parTrans" cxnId="{35548AE1-120B-4BB9-8148-B854153392A7}">
      <dgm:prSet/>
      <dgm:spPr/>
      <dgm:t>
        <a:bodyPr/>
        <a:lstStyle/>
        <a:p>
          <a:endParaRPr lang="tr-TR"/>
        </a:p>
      </dgm:t>
    </dgm:pt>
    <dgm:pt modelId="{C057C95E-DDEE-4F4A-A364-FD063CE30C9B}" type="sibTrans" cxnId="{35548AE1-120B-4BB9-8148-B854153392A7}">
      <dgm:prSet/>
      <dgm:spPr/>
      <dgm:t>
        <a:bodyPr/>
        <a:lstStyle/>
        <a:p>
          <a:endParaRPr lang="tr-TR"/>
        </a:p>
      </dgm:t>
    </dgm:pt>
    <dgm:pt modelId="{079720D8-7A31-43FA-86E0-7EAF90B564DB}">
      <dgm:prSet/>
      <dgm:spPr/>
      <dgm:t>
        <a:bodyPr/>
        <a:lstStyle/>
        <a:p>
          <a:r>
            <a:rPr lang="tr-TR" baseline="0"/>
            <a:t>YEREL YERLEŞTİRMEYLE ÖĞRENCİ ALACAK LİSELER</a:t>
          </a:r>
          <a:endParaRPr lang="tr-TR"/>
        </a:p>
      </dgm:t>
    </dgm:pt>
    <dgm:pt modelId="{2EA7AE8B-ADBC-416F-9B23-355B5977876A}" type="parTrans" cxnId="{0D17D7F7-878E-424D-9582-7193CE7539B8}">
      <dgm:prSet/>
      <dgm:spPr/>
      <dgm:t>
        <a:bodyPr/>
        <a:lstStyle/>
        <a:p>
          <a:endParaRPr lang="tr-TR"/>
        </a:p>
      </dgm:t>
    </dgm:pt>
    <dgm:pt modelId="{3A91F7FD-EED0-47DC-8B7F-B4078432B1BA}" type="sibTrans" cxnId="{0D17D7F7-878E-424D-9582-7193CE7539B8}">
      <dgm:prSet/>
      <dgm:spPr/>
      <dgm:t>
        <a:bodyPr/>
        <a:lstStyle/>
        <a:p>
          <a:endParaRPr lang="tr-TR"/>
        </a:p>
      </dgm:t>
    </dgm:pt>
    <dgm:pt modelId="{B4C900F6-596D-431D-BED1-0187FCBB2C33}" type="pres">
      <dgm:prSet presAssocID="{6FC77F0C-B9B7-45DC-BD57-44C2CACADCF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F2B23658-DDA6-49A5-B4D0-79348FE2341B}" type="pres">
      <dgm:prSet presAssocID="{019F6B7B-0461-45FE-B4BA-7CE27B03878E}" presName="linNode" presStyleCnt="0"/>
      <dgm:spPr/>
    </dgm:pt>
    <dgm:pt modelId="{C407A336-29CE-4E08-90DF-BCE8EF36F8FD}" type="pres">
      <dgm:prSet presAssocID="{019F6B7B-0461-45FE-B4BA-7CE27B03878E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A0C8F67-494B-4956-B1A3-0A4BF589BC60}" type="pres">
      <dgm:prSet presAssocID="{C057C95E-DDEE-4F4A-A364-FD063CE30C9B}" presName="sp" presStyleCnt="0"/>
      <dgm:spPr/>
    </dgm:pt>
    <dgm:pt modelId="{2BD0174F-3B92-494C-9856-462ECBE90762}" type="pres">
      <dgm:prSet presAssocID="{079720D8-7A31-43FA-86E0-7EAF90B564DB}" presName="linNode" presStyleCnt="0"/>
      <dgm:spPr/>
    </dgm:pt>
    <dgm:pt modelId="{C2806D22-807C-4C45-97EE-277A28D6F515}" type="pres">
      <dgm:prSet presAssocID="{079720D8-7A31-43FA-86E0-7EAF90B564DB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0D17D7F7-878E-424D-9582-7193CE7539B8}" srcId="{6FC77F0C-B9B7-45DC-BD57-44C2CACADCF4}" destId="{079720D8-7A31-43FA-86E0-7EAF90B564DB}" srcOrd="1" destOrd="0" parTransId="{2EA7AE8B-ADBC-416F-9B23-355B5977876A}" sibTransId="{3A91F7FD-EED0-47DC-8B7F-B4078432B1BA}"/>
    <dgm:cxn modelId="{4D9FFCB9-EAB5-45EF-B10B-76B68489F8D6}" type="presOf" srcId="{6FC77F0C-B9B7-45DC-BD57-44C2CACADCF4}" destId="{B4C900F6-596D-431D-BED1-0187FCBB2C33}" srcOrd="0" destOrd="0" presId="urn:microsoft.com/office/officeart/2005/8/layout/vList5"/>
    <dgm:cxn modelId="{D81D244B-8178-4D9A-8F77-B0400C750920}" type="presOf" srcId="{019F6B7B-0461-45FE-B4BA-7CE27B03878E}" destId="{C407A336-29CE-4E08-90DF-BCE8EF36F8FD}" srcOrd="0" destOrd="0" presId="urn:microsoft.com/office/officeart/2005/8/layout/vList5"/>
    <dgm:cxn modelId="{35548AE1-120B-4BB9-8148-B854153392A7}" srcId="{6FC77F0C-B9B7-45DC-BD57-44C2CACADCF4}" destId="{019F6B7B-0461-45FE-B4BA-7CE27B03878E}" srcOrd="0" destOrd="0" parTransId="{287F6FAC-C446-40F4-A4AA-DC699CE4F2EC}" sibTransId="{C057C95E-DDEE-4F4A-A364-FD063CE30C9B}"/>
    <dgm:cxn modelId="{2BA3DFDD-54BD-45F4-9A6C-DFA8B3CEE277}" type="presOf" srcId="{079720D8-7A31-43FA-86E0-7EAF90B564DB}" destId="{C2806D22-807C-4C45-97EE-277A28D6F515}" srcOrd="0" destOrd="0" presId="urn:microsoft.com/office/officeart/2005/8/layout/vList5"/>
    <dgm:cxn modelId="{66B1A5D2-B3B1-4DD1-B898-8AE58E1B488D}" type="presParOf" srcId="{B4C900F6-596D-431D-BED1-0187FCBB2C33}" destId="{F2B23658-DDA6-49A5-B4D0-79348FE2341B}" srcOrd="0" destOrd="0" presId="urn:microsoft.com/office/officeart/2005/8/layout/vList5"/>
    <dgm:cxn modelId="{2CFF9BB4-BE66-4E43-840F-0175515D61DB}" type="presParOf" srcId="{F2B23658-DDA6-49A5-B4D0-79348FE2341B}" destId="{C407A336-29CE-4E08-90DF-BCE8EF36F8FD}" srcOrd="0" destOrd="0" presId="urn:microsoft.com/office/officeart/2005/8/layout/vList5"/>
    <dgm:cxn modelId="{750D08E9-493F-4807-8E64-440F3CDA2798}" type="presParOf" srcId="{B4C900F6-596D-431D-BED1-0187FCBB2C33}" destId="{6A0C8F67-494B-4956-B1A3-0A4BF589BC60}" srcOrd="1" destOrd="0" presId="urn:microsoft.com/office/officeart/2005/8/layout/vList5"/>
    <dgm:cxn modelId="{FF564F0A-08BC-418B-9ED2-CCB623A83B51}" type="presParOf" srcId="{B4C900F6-596D-431D-BED1-0187FCBB2C33}" destId="{2BD0174F-3B92-494C-9856-462ECBE90762}" srcOrd="2" destOrd="0" presId="urn:microsoft.com/office/officeart/2005/8/layout/vList5"/>
    <dgm:cxn modelId="{48DBFF41-6DEC-4E81-8F7B-1CA771F9750D}" type="presParOf" srcId="{2BD0174F-3B92-494C-9856-462ECBE90762}" destId="{C2806D22-807C-4C45-97EE-277A28D6F515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A20389C-30EF-4D6B-93C5-EF17F44B77F4}">
      <dsp:nvSpPr>
        <dsp:cNvPr id="0" name=""/>
        <dsp:cNvSpPr/>
      </dsp:nvSpPr>
      <dsp:spPr>
        <a:xfrm>
          <a:off x="0" y="75246"/>
          <a:ext cx="8689976" cy="2358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lvl="0" algn="l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300" b="1" kern="1200" baseline="0"/>
            <a:t>LİSELERE GEÇİŞ SİSTEMİ</a:t>
          </a:r>
          <a:r>
            <a:rPr lang="en-US" sz="6300" b="1" kern="1200" baseline="0"/>
            <a:t/>
          </a:r>
          <a:br>
            <a:rPr lang="en-US" sz="6300" b="1" kern="1200" baseline="0"/>
          </a:br>
          <a:endParaRPr lang="tr-TR" sz="6300" kern="1200"/>
        </a:p>
      </dsp:txBody>
      <dsp:txXfrm>
        <a:off x="0" y="75246"/>
        <a:ext cx="8689976" cy="235872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B4FD568-0F3D-4246-932B-1B888CE90BE7}">
      <dsp:nvSpPr>
        <dsp:cNvPr id="0" name=""/>
        <dsp:cNvSpPr/>
      </dsp:nvSpPr>
      <dsp:spPr>
        <a:xfrm>
          <a:off x="0" y="1349"/>
          <a:ext cx="8689976" cy="13689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lvl="0" algn="l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000" kern="1200" baseline="0" dirty="0"/>
            <a:t>             2018/2019</a:t>
          </a:r>
          <a:endParaRPr lang="tr-TR" sz="6000" kern="1200" dirty="0"/>
        </a:p>
      </dsp:txBody>
      <dsp:txXfrm>
        <a:off x="0" y="1349"/>
        <a:ext cx="8689976" cy="136890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407A336-29CE-4E08-90DF-BCE8EF36F8FD}">
      <dsp:nvSpPr>
        <dsp:cNvPr id="0" name=""/>
        <dsp:cNvSpPr/>
      </dsp:nvSpPr>
      <dsp:spPr>
        <a:xfrm>
          <a:off x="3685364" y="70"/>
          <a:ext cx="4146035" cy="27983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0" kern="1200" baseline="0"/>
            <a:t>MERKEZİ SINAVLA ÖĞRENCİ ALAN NİTELİKLİ LİSELER </a:t>
          </a:r>
          <a:endParaRPr lang="tr-TR" sz="4000" kern="1200"/>
        </a:p>
      </dsp:txBody>
      <dsp:txXfrm>
        <a:off x="3685364" y="70"/>
        <a:ext cx="4146035" cy="2798391"/>
      </dsp:txXfrm>
    </dsp:sp>
    <dsp:sp modelId="{C2806D22-807C-4C45-97EE-277A28D6F515}">
      <dsp:nvSpPr>
        <dsp:cNvPr id="0" name=""/>
        <dsp:cNvSpPr/>
      </dsp:nvSpPr>
      <dsp:spPr>
        <a:xfrm>
          <a:off x="3685364" y="2938381"/>
          <a:ext cx="4146035" cy="27983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0" kern="1200" baseline="0"/>
            <a:t>YEREL YERLEŞTİRMEYLE ÖĞRENCİ ALACAK LİSELER</a:t>
          </a:r>
          <a:endParaRPr lang="tr-TR" sz="4000" kern="1200"/>
        </a:p>
      </dsp:txBody>
      <dsp:txXfrm>
        <a:off x="3685364" y="2938381"/>
        <a:ext cx="4146035" cy="27983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E11B31-CF34-4B38-A487-90D98627EF3B}" type="datetimeFigureOut">
              <a:rPr lang="tr-TR" smtClean="0"/>
              <a:pPr/>
              <a:t>9.4.2019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F2C5AA-A87F-4FD3-B1F4-4AD8DE29EF4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25200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A3FDB-E1FF-41D5-9DDE-74331BAB0AAA}" type="slidenum">
              <a:rPr lang="vi-VN" smtClean="0"/>
              <a:pPr/>
              <a:t>13</a:t>
            </a:fld>
            <a:endParaRPr lang="vi-V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0000">
        <p:split orient="vert"/>
      </p:transition>
    </mc:Choice>
    <mc:Fallback>
      <p:transition spd="slow" advTm="10000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0000">
        <p:split orient="vert"/>
      </p:transition>
    </mc:Choice>
    <mc:Fallback>
      <p:transition spd="slow" advTm="10000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0000">
        <p:split orient="vert"/>
      </p:transition>
    </mc:Choice>
    <mc:Fallback>
      <p:transition spd="slow" advTm="10000"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0000">
        <p:split orient="vert"/>
      </p:transition>
    </mc:Choice>
    <mc:Fallback>
      <p:transition spd="slow" advTm="10000">
        <p:split orient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0000">
        <p:split orient="vert"/>
      </p:transition>
    </mc:Choice>
    <mc:Fallback>
      <p:transition spd="slow" advTm="10000">
        <p:split orient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0000">
        <p:split orient="vert"/>
      </p:transition>
    </mc:Choice>
    <mc:Fallback>
      <p:transition spd="slow" advTm="10000">
        <p:split orient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0000">
        <p:split orient="vert"/>
      </p:transition>
    </mc:Choice>
    <mc:Fallback>
      <p:transition spd="slow" advTm="10000">
        <p:split orient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0000">
        <p:split orient="vert"/>
      </p:transition>
    </mc:Choice>
    <mc:Fallback>
      <p:transition spd="slow" advTm="10000">
        <p:split orient="vert"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0000">
        <p:split orient="vert"/>
      </p:transition>
    </mc:Choice>
    <mc:Fallback>
      <p:transition spd="slow" advTm="10000">
        <p:split orient="vert"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548680"/>
            <a:ext cx="10515600" cy="83162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vi-VN"/>
              <a:t>www.rehberlikservisim.com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92544" y="6453337"/>
            <a:ext cx="1103026" cy="360040"/>
          </a:xfrm>
          <a:prstGeom prst="rect">
            <a:avLst/>
          </a:prstGeo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fld id="{E213A541-A0C9-4ED3-8864-813A5C544B59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934302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0000">
        <p:split orient="vert"/>
      </p:transition>
    </mc:Choice>
    <mc:Fallback>
      <p:transition spd="slow" advTm="10000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0000">
        <p:split orient="vert"/>
      </p:transition>
    </mc:Choice>
    <mc:Fallback>
      <p:transition spd="slow" advTm="10000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0000">
        <p:split orient="vert"/>
      </p:transition>
    </mc:Choice>
    <mc:Fallback>
      <p:transition spd="slow" advTm="10000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0000">
        <p:split orient="vert"/>
      </p:transition>
    </mc:Choice>
    <mc:Fallback>
      <p:transition spd="slow" advTm="10000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0000">
        <p:split orient="vert"/>
      </p:transition>
    </mc:Choice>
    <mc:Fallback>
      <p:transition spd="slow" advTm="10000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0000">
        <p:split orient="vert"/>
      </p:transition>
    </mc:Choice>
    <mc:Fallback>
      <p:transition spd="slow" advTm="10000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0000">
        <p:split orient="vert"/>
      </p:transition>
    </mc:Choice>
    <mc:Fallback>
      <p:transition spd="slow" advTm="10000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0000">
        <p:split orient="vert"/>
      </p:transition>
    </mc:Choice>
    <mc:Fallback>
      <p:transition spd="slow" advTm="10000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0000">
        <p:split orient="vert"/>
      </p:transition>
    </mc:Choice>
    <mc:Fallback>
      <p:transition spd="slow" advTm="10000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  <p:sldLayoutId id="2147483669" r:id="rId18"/>
  </p:sldLayoutIdLst>
  <mc:AlternateContent xmlns:mc="http://schemas.openxmlformats.org/markup-compatibility/2006">
    <mc:Choice xmlns:p14="http://schemas.microsoft.com/office/powerpoint/2010/main" xmlns="" Requires="p14">
      <p:transition spd="slow" p14:dur="2000" advTm="10000">
        <p:split orient="vert"/>
      </p:transition>
    </mc:Choice>
    <mc:Fallback>
      <p:transition spd="slow" advTm="10000">
        <p:split orient="vert"/>
      </p:transition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528354" y="1300785"/>
            <a:ext cx="8912634" cy="4068049"/>
          </a:xfrm>
        </p:spPr>
        <p:txBody>
          <a:bodyPr>
            <a:normAutofit/>
          </a:bodyPr>
          <a:lstStyle/>
          <a:p>
            <a:r>
              <a:rPr lang="tr-TR" sz="6600" dirty="0" err="1" smtClean="0">
                <a:solidFill>
                  <a:srgbClr val="FF0000"/>
                </a:solidFill>
                <a:latin typeface="Arial Black" pitchFamily="34" charset="0"/>
              </a:rPr>
              <a:t>LGS’ye</a:t>
            </a:r>
            <a:r>
              <a:rPr lang="tr-TR" sz="6600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tr-TR" sz="6600" dirty="0" smtClean="0">
                <a:solidFill>
                  <a:srgbClr val="002060"/>
                </a:solidFill>
                <a:latin typeface="Arial Black" pitchFamily="34" charset="0"/>
              </a:rPr>
              <a:t>53</a:t>
            </a:r>
            <a:r>
              <a:rPr lang="tr-TR" sz="6600" dirty="0" smtClean="0">
                <a:solidFill>
                  <a:srgbClr val="FF0000"/>
                </a:solidFill>
                <a:latin typeface="Arial Black" pitchFamily="34" charset="0"/>
              </a:rPr>
              <a:t> GÜN KALA </a:t>
            </a:r>
            <a:br>
              <a:rPr lang="tr-TR" sz="6600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tr-TR" sz="6600" dirty="0" smtClean="0">
                <a:solidFill>
                  <a:srgbClr val="FF0000"/>
                </a:solidFill>
                <a:latin typeface="Arial Black" pitchFamily="34" charset="0"/>
              </a:rPr>
              <a:t>HOŞGELDİNİZ</a:t>
            </a:r>
            <a:endParaRPr lang="tr-TR" sz="66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ransition spd="slow" advTm="12000">
    <p:wheel spokes="8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F0C56349-FB46-4FAD-ACE1-20EB289D9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893" y="298938"/>
            <a:ext cx="10469334" cy="1301262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İZMİR VE İLÇELERİNDE  MERKEZİ SINAVLA ÖĞRENCİ ALACAK Özel Program ve Proje Uygulayan Anadolu İmam Hatip Liseleri </a:t>
            </a: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xmlns="" id="{D675513A-E3C0-4E4C-B3E1-75B0AF5C490C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xmlns="" val="3975923977"/>
              </p:ext>
            </p:extLst>
          </p:nvPr>
        </p:nvGraphicFramePr>
        <p:xfrm>
          <a:off x="290145" y="1793632"/>
          <a:ext cx="10988080" cy="415511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45323">
                  <a:extLst>
                    <a:ext uri="{9D8B030D-6E8A-4147-A177-3AD203B41FA5}">
                      <a16:colId xmlns:a16="http://schemas.microsoft.com/office/drawing/2014/main" xmlns="" val="1944440033"/>
                    </a:ext>
                  </a:extLst>
                </a:gridCol>
                <a:gridCol w="4422532">
                  <a:extLst>
                    <a:ext uri="{9D8B030D-6E8A-4147-A177-3AD203B41FA5}">
                      <a16:colId xmlns:a16="http://schemas.microsoft.com/office/drawing/2014/main" xmlns="" val="1193835329"/>
                    </a:ext>
                  </a:extLst>
                </a:gridCol>
                <a:gridCol w="1839817">
                  <a:extLst>
                    <a:ext uri="{9D8B030D-6E8A-4147-A177-3AD203B41FA5}">
                      <a16:colId xmlns:a16="http://schemas.microsoft.com/office/drawing/2014/main" xmlns="" val="3523777724"/>
                    </a:ext>
                  </a:extLst>
                </a:gridCol>
                <a:gridCol w="2580408">
                  <a:extLst>
                    <a:ext uri="{9D8B030D-6E8A-4147-A177-3AD203B41FA5}">
                      <a16:colId xmlns:a16="http://schemas.microsoft.com/office/drawing/2014/main" xmlns="" val="463640315"/>
                    </a:ext>
                  </a:extLst>
                </a:gridCol>
              </a:tblGrid>
              <a:tr h="339342">
                <a:tc>
                  <a:txBody>
                    <a:bodyPr/>
                    <a:lstStyle/>
                    <a:p>
                      <a:r>
                        <a:rPr lang="tr-TR" sz="1400" dirty="0"/>
                        <a:t>İLÇE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/>
                        <a:t>OKULUN ADI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/>
                        <a:t>KONTENJAN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/>
                        <a:t>30 TEMMUZ 2018 PUAN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72641838"/>
                  </a:ext>
                </a:extLst>
              </a:tr>
              <a:tr h="576882"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KONAK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ŞEHİT ÖMER HALİSDEMİR KIZ ANADOLU İMAM HATİP LİSESİ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304,3578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2920662"/>
                  </a:ext>
                </a:extLst>
              </a:tr>
              <a:tr h="525713"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KONAK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ŞEHİT ÖMER HALİSDEMİR KIZ ANADOLU İMAM HATİP LİSESİ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282,3228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666474967"/>
                  </a:ext>
                </a:extLst>
              </a:tr>
              <a:tr h="419445"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BUCA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BUCA KIZ ANADOLU İMAM HATİP LİSESİ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240,4018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126631584"/>
                  </a:ext>
                </a:extLst>
              </a:tr>
              <a:tr h="461280"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GAZİEMİR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ŞEHİT MUSTAFA YAMAN ANADOLU İMAM HATİP LİSESİ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120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231,2697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321469910"/>
                  </a:ext>
                </a:extLst>
              </a:tr>
              <a:tr h="576882"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GÜZELBAHÇE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ŞEHİT ABDULLAH TAYYİP OLÇOK ANADOLU İMAM HATİP LİSESİ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185,8641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180870347"/>
                  </a:ext>
                </a:extLst>
              </a:tr>
              <a:tr h="576882"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KARŞIYAKA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ŞEHİT PROF.DR. İLHAN VARANK ANADOLU İMAM HATİP LİSESİ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184,6093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602997838"/>
                  </a:ext>
                </a:extLst>
              </a:tr>
              <a:tr h="339342"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KARABAĞLAR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HİSAR ANADOLU İMAM HATİP LİSESİ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181,7942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341052820"/>
                  </a:ext>
                </a:extLst>
              </a:tr>
              <a:tr h="339342"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KARABAĞLAR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NECMETTİN ERBAKAN ANADOLU İMAM HATİP LİSESİ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159,9851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829109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724015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0000">
        <p:split orient="vert"/>
      </p:transition>
    </mc:Choice>
    <mc:Fallback>
      <p:transition spd="slow" advTm="10000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F0C56349-FB46-4FAD-ACE1-20EB289D9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893" y="298938"/>
            <a:ext cx="10469334" cy="1301262"/>
          </a:xfrm>
        </p:spPr>
        <p:txBody>
          <a:bodyPr>
            <a:normAutofit/>
          </a:bodyPr>
          <a:lstStyle/>
          <a:p>
            <a:r>
              <a:rPr lang="tr-TR" b="1" dirty="0"/>
              <a:t>İZMİR VE İLÇELERİNDE  MERKEZİ SINAVLA ÖĞRENCİ ALACAK </a:t>
            </a:r>
            <a:r>
              <a:rPr lang="tr-TR" b="1" dirty="0" smtClean="0"/>
              <a:t>liselerin toplam kontenjanları</a:t>
            </a:r>
            <a:endParaRPr lang="tr-TR" b="1" dirty="0"/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xmlns="" id="{D675513A-E3C0-4E4C-B3E1-75B0AF5C490C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xmlns="" val="3975923977"/>
              </p:ext>
            </p:extLst>
          </p:nvPr>
        </p:nvGraphicFramePr>
        <p:xfrm>
          <a:off x="1332411" y="2024743"/>
          <a:ext cx="8425543" cy="395258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650378">
                  <a:extLst>
                    <a:ext uri="{9D8B030D-6E8A-4147-A177-3AD203B41FA5}">
                      <a16:colId xmlns:a16="http://schemas.microsoft.com/office/drawing/2014/main" xmlns="" val="1193835329"/>
                    </a:ext>
                  </a:extLst>
                </a:gridCol>
                <a:gridCol w="3775165">
                  <a:extLst>
                    <a:ext uri="{9D8B030D-6E8A-4147-A177-3AD203B41FA5}">
                      <a16:colId xmlns:a16="http://schemas.microsoft.com/office/drawing/2014/main" xmlns="" val="3523777724"/>
                    </a:ext>
                  </a:extLst>
                </a:gridCol>
              </a:tblGrid>
              <a:tr h="757646">
                <a:tc>
                  <a:txBody>
                    <a:bodyPr/>
                    <a:lstStyle/>
                    <a:p>
                      <a:r>
                        <a:rPr lang="tr-TR" sz="2800" dirty="0"/>
                        <a:t>OKULUN ADI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/>
                        <a:t>KONTENJAN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72641838"/>
                  </a:ext>
                </a:extLst>
              </a:tr>
              <a:tr h="719905"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effectLst/>
                        </a:rPr>
                        <a:t>FEN VE SOSYAL BİLİMLER </a:t>
                      </a:r>
                      <a:r>
                        <a:rPr lang="tr-TR" sz="2400" baseline="0" dirty="0" smtClean="0">
                          <a:effectLst/>
                        </a:rPr>
                        <a:t> LİSELERİ</a:t>
                      </a:r>
                      <a:endParaRPr lang="tr-TR" sz="240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effectLst/>
                        </a:rPr>
                        <a:t>990</a:t>
                      </a:r>
                      <a:endParaRPr lang="tr-TR" sz="2400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2920662"/>
                  </a:ext>
                </a:extLst>
              </a:tr>
              <a:tr h="656051"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effectLst/>
                        </a:rPr>
                        <a:t>ANADOLU LİSESİ</a:t>
                      </a:r>
                      <a:endParaRPr lang="tr-TR" sz="240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effectLst/>
                        </a:rPr>
                        <a:t>2520</a:t>
                      </a:r>
                      <a:endParaRPr lang="tr-TR" sz="2400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666474967"/>
                  </a:ext>
                </a:extLst>
              </a:tr>
              <a:tr h="523436"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effectLst/>
                        </a:rPr>
                        <a:t>İMAM HATİP LİSESİ </a:t>
                      </a:r>
                      <a:endParaRPr lang="tr-TR" sz="240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effectLst/>
                        </a:rPr>
                        <a:t>670</a:t>
                      </a:r>
                      <a:endParaRPr lang="tr-TR" sz="2400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126631584"/>
                  </a:ext>
                </a:extLst>
              </a:tr>
              <a:tr h="575642"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effectLst/>
                        </a:rPr>
                        <a:t>MESLEKİ</a:t>
                      </a:r>
                      <a:r>
                        <a:rPr lang="tr-TR" sz="2400" baseline="0" dirty="0" smtClean="0">
                          <a:effectLst/>
                        </a:rPr>
                        <a:t> TEKNİK ANADOLU LİSESİ</a:t>
                      </a:r>
                      <a:endParaRPr lang="tr-TR" sz="240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effectLst/>
                        </a:rPr>
                        <a:t>1500</a:t>
                      </a:r>
                      <a:endParaRPr lang="tr-TR" sz="2400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321469910"/>
                  </a:ext>
                </a:extLst>
              </a:tr>
              <a:tr h="719905"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solidFill>
                            <a:srgbClr val="C00000"/>
                          </a:solidFill>
                          <a:effectLst/>
                        </a:rPr>
                        <a:t>TOPLAM </a:t>
                      </a:r>
                      <a:endParaRPr lang="tr-TR" sz="2400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solidFill>
                            <a:srgbClr val="C00000"/>
                          </a:solidFill>
                          <a:effectLst/>
                        </a:rPr>
                        <a:t>5680</a:t>
                      </a:r>
                      <a:endParaRPr lang="tr-TR" sz="2400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1808703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724015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0000">
        <p:split orient="vert"/>
      </p:transition>
    </mc:Choice>
    <mc:Fallback>
      <p:transition spd="slow" advTm="10000">
        <p:split orient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48680"/>
            <a:ext cx="12192000" cy="792088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SORU SAYISI ve SINAV SÜRESİ</a:t>
            </a:r>
            <a:endParaRPr lang="vi-VN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20" name="Grup 19"/>
          <p:cNvGrpSpPr/>
          <p:nvPr/>
        </p:nvGrpSpPr>
        <p:grpSpPr>
          <a:xfrm>
            <a:off x="6888088" y="1700808"/>
            <a:ext cx="3147406" cy="3800370"/>
            <a:chOff x="6888088" y="1700808"/>
            <a:chExt cx="3147406" cy="3800370"/>
          </a:xfrm>
        </p:grpSpPr>
        <p:sp>
          <p:nvSpPr>
            <p:cNvPr id="48" name="Rectangle 47"/>
            <p:cNvSpPr/>
            <p:nvPr/>
          </p:nvSpPr>
          <p:spPr>
            <a:xfrm>
              <a:off x="7248128" y="4793292"/>
              <a:ext cx="2787366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tr-TR" sz="4000" b="1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+mj-lt"/>
                </a:rPr>
                <a:t>Soru Sayısı</a:t>
              </a:r>
              <a:endParaRPr lang="en-US" sz="4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6888088" y="1700808"/>
              <a:ext cx="3147406" cy="3023579"/>
            </a:xfrm>
            <a:prstGeom prst="ellipse">
              <a:avLst/>
            </a:prstGeom>
            <a:blipFill dpi="0" rotWithShape="1">
              <a:blip r:embed="rId2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a:blipFill>
            <a:ln w="117475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  <p:grpSp>
        <p:nvGrpSpPr>
          <p:cNvPr id="13" name="Grup 12"/>
          <p:cNvGrpSpPr/>
          <p:nvPr/>
        </p:nvGrpSpPr>
        <p:grpSpPr>
          <a:xfrm>
            <a:off x="551384" y="1769713"/>
            <a:ext cx="3153516" cy="3789764"/>
            <a:chOff x="551384" y="1769713"/>
            <a:chExt cx="3153516" cy="3789764"/>
          </a:xfrm>
        </p:grpSpPr>
        <p:sp>
          <p:nvSpPr>
            <p:cNvPr id="17" name="Rectangle 16"/>
            <p:cNvSpPr/>
            <p:nvPr/>
          </p:nvSpPr>
          <p:spPr>
            <a:xfrm>
              <a:off x="557718" y="4913146"/>
              <a:ext cx="2762616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tr-TR" sz="3600" b="1" dirty="0">
                  <a:solidFill>
                    <a:srgbClr val="18CAC2"/>
                  </a:solidFill>
                  <a:latin typeface="+mj-lt"/>
                </a:rPr>
                <a:t>Sınav Süresi</a:t>
              </a:r>
              <a:endParaRPr lang="en-US" sz="3600" b="1" dirty="0">
                <a:solidFill>
                  <a:srgbClr val="18CAC2"/>
                </a:solidFill>
                <a:latin typeface="+mj-lt"/>
              </a:endParaRPr>
            </a:p>
          </p:txBody>
        </p:sp>
        <p:pic>
          <p:nvPicPr>
            <p:cNvPr id="1026" name="Picture 2" descr="C:\Users\win7\Desktop\alarm-1673577_960_720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1384" y="1769713"/>
              <a:ext cx="3153516" cy="31535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" name="Oval 11"/>
          <p:cNvSpPr/>
          <p:nvPr/>
        </p:nvSpPr>
        <p:spPr>
          <a:xfrm>
            <a:off x="3226777" y="4477007"/>
            <a:ext cx="1861111" cy="1472273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800" b="1" dirty="0">
                <a:solidFill>
                  <a:schemeClr val="bg1"/>
                </a:solidFill>
              </a:rPr>
              <a:t>155 </a:t>
            </a:r>
            <a:r>
              <a:rPr lang="tr-TR" sz="2000" b="1" dirty="0">
                <a:solidFill>
                  <a:schemeClr val="bg1"/>
                </a:solidFill>
              </a:rPr>
              <a:t>dk</a:t>
            </a:r>
            <a:r>
              <a:rPr lang="tr-TR" sz="11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60" name="Oval 59"/>
          <p:cNvSpPr/>
          <p:nvPr/>
        </p:nvSpPr>
        <p:spPr>
          <a:xfrm>
            <a:off x="10200456" y="4411099"/>
            <a:ext cx="1584176" cy="1472273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4800" b="1" dirty="0">
                <a:solidFill>
                  <a:schemeClr val="bg1"/>
                </a:solidFill>
              </a:rPr>
              <a:t>90 </a:t>
            </a:r>
            <a:endParaRPr lang="tr-TR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5672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0000">
        <p:split orient="vert"/>
      </p:transition>
    </mc:Choice>
    <mc:Fallback>
      <p:transition spd="slow" advTm="10000">
        <p:split orient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474" y="548448"/>
            <a:ext cx="11687018" cy="792088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tr-TR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tr-TR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tr-TR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SINAV ve YERLEŞTİME TAKVİMİ</a:t>
            </a:r>
            <a:r>
              <a:rPr lang="vi-VN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vi-VN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vi-VN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9474" y="4113519"/>
            <a:ext cx="11372468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5" name="Group 4"/>
          <p:cNvGrpSpPr/>
          <p:nvPr/>
        </p:nvGrpSpPr>
        <p:grpSpPr>
          <a:xfrm>
            <a:off x="1490280" y="3798727"/>
            <a:ext cx="646764" cy="648072"/>
            <a:chOff x="2495600" y="3102417"/>
            <a:chExt cx="646764" cy="648072"/>
          </a:xfrm>
        </p:grpSpPr>
        <p:grpSp>
          <p:nvGrpSpPr>
            <p:cNvPr id="6" name="组合 79"/>
            <p:cNvGrpSpPr>
              <a:grpSpLocks/>
            </p:cNvGrpSpPr>
            <p:nvPr/>
          </p:nvGrpSpPr>
          <p:grpSpPr bwMode="auto">
            <a:xfrm>
              <a:off x="2495600" y="3102417"/>
              <a:ext cx="646764" cy="648072"/>
              <a:chOff x="6379729" y="2488774"/>
              <a:chExt cx="2513016" cy="2513016"/>
            </a:xfrm>
          </p:grpSpPr>
          <p:sp>
            <p:nvSpPr>
              <p:cNvPr id="8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39000"/>
                  </a:prstClr>
                </a:outerShdw>
              </a:effectLst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宋体"/>
                </a:endParaRPr>
              </a:p>
            </p:txBody>
          </p:sp>
          <p:sp>
            <p:nvSpPr>
              <p:cNvPr id="9" name="任意多边形 83"/>
              <p:cNvSpPr/>
              <p:nvPr/>
            </p:nvSpPr>
            <p:spPr>
              <a:xfrm rot="16377237">
                <a:off x="6397834" y="2506880"/>
                <a:ext cx="2476803" cy="2476801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7" name="椭圆 80"/>
            <p:cNvSpPr/>
            <p:nvPr/>
          </p:nvSpPr>
          <p:spPr bwMode="auto">
            <a:xfrm>
              <a:off x="2631544" y="3238636"/>
              <a:ext cx="374874" cy="375634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230328" y="3798727"/>
            <a:ext cx="646764" cy="648072"/>
            <a:chOff x="2495600" y="3102417"/>
            <a:chExt cx="646764" cy="648072"/>
          </a:xfrm>
        </p:grpSpPr>
        <p:grpSp>
          <p:nvGrpSpPr>
            <p:cNvPr id="11" name="组合 79"/>
            <p:cNvGrpSpPr>
              <a:grpSpLocks/>
            </p:cNvGrpSpPr>
            <p:nvPr/>
          </p:nvGrpSpPr>
          <p:grpSpPr bwMode="auto">
            <a:xfrm>
              <a:off x="2495600" y="3102417"/>
              <a:ext cx="646764" cy="648072"/>
              <a:chOff x="6379729" y="2488774"/>
              <a:chExt cx="2513016" cy="2513016"/>
            </a:xfrm>
          </p:grpSpPr>
          <p:sp>
            <p:nvSpPr>
              <p:cNvPr id="13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39000"/>
                  </a:prstClr>
                </a:outerShdw>
              </a:effectLst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宋体"/>
                </a:endParaRPr>
              </a:p>
            </p:txBody>
          </p:sp>
          <p:sp>
            <p:nvSpPr>
              <p:cNvPr id="14" name="任意多边形 83"/>
              <p:cNvSpPr/>
              <p:nvPr/>
            </p:nvSpPr>
            <p:spPr>
              <a:xfrm rot="16377237">
                <a:off x="6397834" y="2506880"/>
                <a:ext cx="2476803" cy="2476801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2" name="椭圆 80"/>
            <p:cNvSpPr/>
            <p:nvPr/>
          </p:nvSpPr>
          <p:spPr bwMode="auto">
            <a:xfrm>
              <a:off x="2631544" y="3238636"/>
              <a:ext cx="374874" cy="375634"/>
            </a:xfrm>
            <a:prstGeom prst="ellipse">
              <a:avLst/>
            </a:prstGeom>
            <a:solidFill>
              <a:schemeClr val="accent3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7209562" y="3787396"/>
            <a:ext cx="646764" cy="648072"/>
            <a:chOff x="2495600" y="3102417"/>
            <a:chExt cx="646764" cy="648072"/>
          </a:xfrm>
        </p:grpSpPr>
        <p:grpSp>
          <p:nvGrpSpPr>
            <p:cNvPr id="16" name="组合 79"/>
            <p:cNvGrpSpPr>
              <a:grpSpLocks/>
            </p:cNvGrpSpPr>
            <p:nvPr/>
          </p:nvGrpSpPr>
          <p:grpSpPr bwMode="auto">
            <a:xfrm>
              <a:off x="2495600" y="3102417"/>
              <a:ext cx="646764" cy="648072"/>
              <a:chOff x="6379729" y="2488774"/>
              <a:chExt cx="2513016" cy="2513016"/>
            </a:xfrm>
          </p:grpSpPr>
          <p:sp>
            <p:nvSpPr>
              <p:cNvPr id="18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39000"/>
                  </a:prstClr>
                </a:outerShdw>
              </a:effectLst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宋体"/>
                </a:endParaRPr>
              </a:p>
            </p:txBody>
          </p:sp>
          <p:sp>
            <p:nvSpPr>
              <p:cNvPr id="19" name="任意多边形 83"/>
              <p:cNvSpPr/>
              <p:nvPr/>
            </p:nvSpPr>
            <p:spPr>
              <a:xfrm rot="16377237">
                <a:off x="6397834" y="2506880"/>
                <a:ext cx="2476803" cy="2476801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7" name="椭圆 80"/>
            <p:cNvSpPr/>
            <p:nvPr/>
          </p:nvSpPr>
          <p:spPr bwMode="auto">
            <a:xfrm>
              <a:off x="2631544" y="3238636"/>
              <a:ext cx="374874" cy="375634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10120137" y="3776019"/>
            <a:ext cx="646764" cy="648072"/>
            <a:chOff x="2495600" y="3102417"/>
            <a:chExt cx="646764" cy="648072"/>
          </a:xfrm>
        </p:grpSpPr>
        <p:grpSp>
          <p:nvGrpSpPr>
            <p:cNvPr id="21" name="组合 79"/>
            <p:cNvGrpSpPr>
              <a:grpSpLocks/>
            </p:cNvGrpSpPr>
            <p:nvPr/>
          </p:nvGrpSpPr>
          <p:grpSpPr bwMode="auto">
            <a:xfrm>
              <a:off x="2495600" y="3102417"/>
              <a:ext cx="646764" cy="648072"/>
              <a:chOff x="6379729" y="2488774"/>
              <a:chExt cx="2513016" cy="2513016"/>
            </a:xfrm>
          </p:grpSpPr>
          <p:sp>
            <p:nvSpPr>
              <p:cNvPr id="23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39000"/>
                  </a:prstClr>
                </a:outerShdw>
              </a:effectLst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宋体"/>
                </a:endParaRPr>
              </a:p>
            </p:txBody>
          </p:sp>
          <p:sp>
            <p:nvSpPr>
              <p:cNvPr id="24" name="任意多边形 83"/>
              <p:cNvSpPr/>
              <p:nvPr/>
            </p:nvSpPr>
            <p:spPr>
              <a:xfrm rot="16377237">
                <a:off x="6397834" y="2506880"/>
                <a:ext cx="2476803" cy="2476801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22" name="椭圆 80"/>
            <p:cNvSpPr/>
            <p:nvPr/>
          </p:nvSpPr>
          <p:spPr bwMode="auto">
            <a:xfrm>
              <a:off x="2631544" y="3238636"/>
              <a:ext cx="374874" cy="375634"/>
            </a:xfrm>
            <a:prstGeom prst="ellipse">
              <a:avLst/>
            </a:prstGeom>
            <a:solidFill>
              <a:schemeClr val="accent4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4" name="Grup 3"/>
          <p:cNvGrpSpPr/>
          <p:nvPr/>
        </p:nvGrpSpPr>
        <p:grpSpPr>
          <a:xfrm>
            <a:off x="1105685" y="1862618"/>
            <a:ext cx="1432929" cy="1494573"/>
            <a:chOff x="1105685" y="1862618"/>
            <a:chExt cx="1432929" cy="1494573"/>
          </a:xfrm>
        </p:grpSpPr>
        <p:sp>
          <p:nvSpPr>
            <p:cNvPr id="25" name="Teardrop 24"/>
            <p:cNvSpPr/>
            <p:nvPr/>
          </p:nvSpPr>
          <p:spPr>
            <a:xfrm rot="8228570">
              <a:off x="1105685" y="1862618"/>
              <a:ext cx="1432929" cy="1494573"/>
            </a:xfrm>
            <a:prstGeom prst="teardrop">
              <a:avLst/>
            </a:prstGeom>
            <a:solidFill>
              <a:srgbClr val="F2F2F2"/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283677" y="2132856"/>
              <a:ext cx="110783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2400" b="1" dirty="0">
                  <a:solidFill>
                    <a:srgbClr val="424242"/>
                  </a:solidFill>
                  <a:cs typeface="Arial" panose="020B0604020202020204" pitchFamily="34" charset="0"/>
                </a:rPr>
                <a:t>3-14 NİSAN</a:t>
              </a:r>
            </a:p>
          </p:txBody>
        </p:sp>
      </p:grpSp>
      <p:grpSp>
        <p:nvGrpSpPr>
          <p:cNvPr id="43" name="Grup 42"/>
          <p:cNvGrpSpPr/>
          <p:nvPr/>
        </p:nvGrpSpPr>
        <p:grpSpPr>
          <a:xfrm>
            <a:off x="3239133" y="1877374"/>
            <a:ext cx="2529526" cy="1541003"/>
            <a:chOff x="3239133" y="1877374"/>
            <a:chExt cx="2529526" cy="1541003"/>
          </a:xfrm>
        </p:grpSpPr>
        <p:sp>
          <p:nvSpPr>
            <p:cNvPr id="26" name="Teardrop 25"/>
            <p:cNvSpPr/>
            <p:nvPr/>
          </p:nvSpPr>
          <p:spPr>
            <a:xfrm rot="8228570">
              <a:off x="3854845" y="1877374"/>
              <a:ext cx="1482971" cy="1541003"/>
            </a:xfrm>
            <a:prstGeom prst="teardrop">
              <a:avLst/>
            </a:prstGeom>
            <a:solidFill>
              <a:srgbClr val="F2F2F2"/>
            </a:solidFill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239133" y="2132856"/>
              <a:ext cx="252952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400" b="1" dirty="0">
                  <a:solidFill>
                    <a:srgbClr val="424242"/>
                  </a:solidFill>
                  <a:cs typeface="Arial" panose="020B0604020202020204" pitchFamily="34" charset="0"/>
                </a:rPr>
                <a:t>  </a:t>
              </a:r>
            </a:p>
            <a:p>
              <a:r>
                <a:rPr lang="tr-TR" sz="2400" b="1" dirty="0">
                  <a:solidFill>
                    <a:srgbClr val="424242"/>
                  </a:solidFill>
                  <a:cs typeface="Arial" panose="020B0604020202020204" pitchFamily="34" charset="0"/>
                </a:rPr>
                <a:t>1 HAZİRAN2019</a:t>
              </a:r>
            </a:p>
          </p:txBody>
        </p:sp>
      </p:grpSp>
      <p:grpSp>
        <p:nvGrpSpPr>
          <p:cNvPr id="44" name="Grup 43"/>
          <p:cNvGrpSpPr/>
          <p:nvPr/>
        </p:nvGrpSpPr>
        <p:grpSpPr>
          <a:xfrm>
            <a:off x="6206171" y="1878795"/>
            <a:ext cx="2600391" cy="1534225"/>
            <a:chOff x="6206171" y="1878795"/>
            <a:chExt cx="2600391" cy="1534225"/>
          </a:xfrm>
        </p:grpSpPr>
        <p:sp>
          <p:nvSpPr>
            <p:cNvPr id="27" name="Teardrop 26"/>
            <p:cNvSpPr/>
            <p:nvPr/>
          </p:nvSpPr>
          <p:spPr>
            <a:xfrm rot="8228570">
              <a:off x="6758336" y="1878795"/>
              <a:ext cx="1496062" cy="1534225"/>
            </a:xfrm>
            <a:prstGeom prst="teardrop">
              <a:avLst/>
            </a:prstGeom>
            <a:solidFill>
              <a:srgbClr val="F2F2F2"/>
            </a:solidFill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206171" y="2049347"/>
              <a:ext cx="2600391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r-TR" sz="2400" b="1" dirty="0">
                  <a:solidFill>
                    <a:srgbClr val="424242"/>
                  </a:solidFill>
                  <a:cs typeface="Arial" panose="020B0604020202020204" pitchFamily="34" charset="0"/>
                </a:rPr>
                <a:t> </a:t>
              </a:r>
            </a:p>
            <a:p>
              <a:pPr algn="ctr"/>
              <a:r>
                <a:rPr lang="tr-TR" sz="2400" b="1" dirty="0">
                  <a:solidFill>
                    <a:srgbClr val="424242"/>
                  </a:solidFill>
                  <a:cs typeface="Arial" panose="020B0604020202020204" pitchFamily="34" charset="0"/>
                </a:rPr>
                <a:t>24 HAZİRAN 2019</a:t>
              </a:r>
            </a:p>
            <a:p>
              <a:pPr algn="ctr"/>
              <a:endParaRPr lang="tr-TR" sz="2400" b="1" dirty="0">
                <a:solidFill>
                  <a:srgbClr val="424242"/>
                </a:solidFill>
                <a:cs typeface="Arial" panose="020B0604020202020204" pitchFamily="34" charset="0"/>
              </a:endParaRPr>
            </a:p>
          </p:txBody>
        </p:sp>
      </p:grpSp>
      <p:grpSp>
        <p:nvGrpSpPr>
          <p:cNvPr id="45" name="Grup 44"/>
          <p:cNvGrpSpPr/>
          <p:nvPr/>
        </p:nvGrpSpPr>
        <p:grpSpPr>
          <a:xfrm>
            <a:off x="9211216" y="2003915"/>
            <a:ext cx="2458558" cy="1473212"/>
            <a:chOff x="9237593" y="1986004"/>
            <a:chExt cx="2458558" cy="1473212"/>
          </a:xfrm>
        </p:grpSpPr>
        <p:sp>
          <p:nvSpPr>
            <p:cNvPr id="28" name="Teardrop 27"/>
            <p:cNvSpPr/>
            <p:nvPr/>
          </p:nvSpPr>
          <p:spPr>
            <a:xfrm rot="8228570">
              <a:off x="9664186" y="1986004"/>
              <a:ext cx="1390641" cy="1473212"/>
            </a:xfrm>
            <a:prstGeom prst="teardrop">
              <a:avLst/>
            </a:prstGeom>
            <a:solidFill>
              <a:srgbClr val="F2F2F2"/>
            </a:solidFill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9237593" y="2276872"/>
              <a:ext cx="24585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r-TR" sz="2400" b="1" dirty="0">
                  <a:solidFill>
                    <a:srgbClr val="424242"/>
                  </a:solidFill>
                  <a:cs typeface="Arial" panose="020B0604020202020204" pitchFamily="34" charset="0"/>
                </a:rPr>
                <a:t>TEMMUZ AYINDA</a:t>
              </a:r>
              <a:endParaRPr lang="vi-VN" sz="2400" b="1" dirty="0">
                <a:solidFill>
                  <a:srgbClr val="424242"/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983432" y="4573353"/>
            <a:ext cx="17343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chemeClr val="accent1">
                    <a:lumMod val="75000"/>
                  </a:schemeClr>
                </a:solidFill>
              </a:rPr>
              <a:t>Sınav Başvurular</a:t>
            </a:r>
            <a:r>
              <a:rPr lang="tr-TR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ı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791744" y="4576370"/>
            <a:ext cx="1536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FF0000"/>
                </a:solidFill>
              </a:rPr>
              <a:t>Sınav Tarihi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600056" y="4576370"/>
            <a:ext cx="1973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chemeClr val="accent2">
                    <a:lumMod val="75000"/>
                  </a:schemeClr>
                </a:solidFill>
              </a:rPr>
              <a:t>Sınav Sonucunun Açıklanması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9840416" y="4573353"/>
            <a:ext cx="14186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chemeClr val="accent4">
                    <a:lumMod val="75000"/>
                  </a:schemeClr>
                </a:solidFill>
              </a:rPr>
              <a:t>Tercih İşlemleri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1382323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0000">
        <p:split orient="vert"/>
      </p:transition>
    </mc:Choice>
    <mc:Fallback>
      <p:transition spd="slow" advTm="10000">
        <p:split orient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476673"/>
            <a:ext cx="12192000" cy="86409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tr-TR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Sınav Soruları Hangi Sınıflardan Olacak?</a:t>
            </a:r>
            <a:endParaRPr lang="en-US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255511" y="6525343"/>
            <a:ext cx="8304985" cy="7201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5" name="Grup 4"/>
          <p:cNvGrpSpPr/>
          <p:nvPr/>
        </p:nvGrpSpPr>
        <p:grpSpPr>
          <a:xfrm>
            <a:off x="4906512" y="1353767"/>
            <a:ext cx="3346542" cy="5099569"/>
            <a:chOff x="4906512" y="1353767"/>
            <a:chExt cx="3346542" cy="5099569"/>
          </a:xfrm>
        </p:grpSpPr>
        <p:sp>
          <p:nvSpPr>
            <p:cNvPr id="47" name="Isosceles Triangle 2"/>
            <p:cNvSpPr/>
            <p:nvPr/>
          </p:nvSpPr>
          <p:spPr>
            <a:xfrm>
              <a:off x="4906512" y="2436312"/>
              <a:ext cx="3346542" cy="4017024"/>
            </a:xfrm>
            <a:custGeom>
              <a:avLst/>
              <a:gdLst>
                <a:gd name="connsiteX0" fmla="*/ 0 w 1278647"/>
                <a:gd name="connsiteY0" fmla="*/ 1102282 h 1102282"/>
                <a:gd name="connsiteX1" fmla="*/ 639324 w 1278647"/>
                <a:gd name="connsiteY1" fmla="*/ 0 h 1102282"/>
                <a:gd name="connsiteX2" fmla="*/ 1278647 w 1278647"/>
                <a:gd name="connsiteY2" fmla="*/ 1102282 h 1102282"/>
                <a:gd name="connsiteX3" fmla="*/ 0 w 1278647"/>
                <a:gd name="connsiteY3" fmla="*/ 1102282 h 1102282"/>
                <a:gd name="connsiteX0" fmla="*/ 0 w 1278647"/>
                <a:gd name="connsiteY0" fmla="*/ 1102282 h 1102282"/>
                <a:gd name="connsiteX1" fmla="*/ 639324 w 1278647"/>
                <a:gd name="connsiteY1" fmla="*/ 0 h 1102282"/>
                <a:gd name="connsiteX2" fmla="*/ 1278647 w 1278647"/>
                <a:gd name="connsiteY2" fmla="*/ 1102282 h 1102282"/>
                <a:gd name="connsiteX3" fmla="*/ 0 w 1278647"/>
                <a:gd name="connsiteY3" fmla="*/ 1102282 h 1102282"/>
                <a:gd name="connsiteX0" fmla="*/ 0 w 1278647"/>
                <a:gd name="connsiteY0" fmla="*/ 1102284 h 1102284"/>
                <a:gd name="connsiteX1" fmla="*/ 639324 w 1278647"/>
                <a:gd name="connsiteY1" fmla="*/ 2 h 1102284"/>
                <a:gd name="connsiteX2" fmla="*/ 1278647 w 1278647"/>
                <a:gd name="connsiteY2" fmla="*/ 1102284 h 1102284"/>
                <a:gd name="connsiteX3" fmla="*/ 0 w 1278647"/>
                <a:gd name="connsiteY3" fmla="*/ 1102284 h 1102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78647" h="1102284">
                  <a:moveTo>
                    <a:pt x="0" y="1102284"/>
                  </a:moveTo>
                  <a:cubicBezTo>
                    <a:pt x="213108" y="734857"/>
                    <a:pt x="133608" y="-1665"/>
                    <a:pt x="639324" y="2"/>
                  </a:cubicBezTo>
                  <a:cubicBezTo>
                    <a:pt x="1145040" y="1669"/>
                    <a:pt x="1065539" y="734857"/>
                    <a:pt x="1278647" y="1102284"/>
                  </a:cubicBezTo>
                  <a:lnTo>
                    <a:pt x="0" y="1102284"/>
                  </a:lnTo>
                  <a:close/>
                </a:path>
              </a:pathLst>
            </a:custGeom>
            <a:solidFill>
              <a:schemeClr val="accent2">
                <a:alpha val="9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69" name="Freeform 5"/>
            <p:cNvSpPr>
              <a:spLocks noEditPoints="1"/>
            </p:cNvSpPr>
            <p:nvPr/>
          </p:nvSpPr>
          <p:spPr bwMode="auto">
            <a:xfrm flipH="1">
              <a:off x="6263913" y="1353767"/>
              <a:ext cx="722756" cy="1067121"/>
            </a:xfrm>
            <a:custGeom>
              <a:avLst/>
              <a:gdLst>
                <a:gd name="T0" fmla="*/ 299 w 299"/>
                <a:gd name="T1" fmla="*/ 151 h 450"/>
                <a:gd name="T2" fmla="*/ 150 w 299"/>
                <a:gd name="T3" fmla="*/ 1 h 450"/>
                <a:gd name="T4" fmla="*/ 0 w 299"/>
                <a:gd name="T5" fmla="*/ 150 h 450"/>
                <a:gd name="T6" fmla="*/ 20 w 299"/>
                <a:gd name="T7" fmla="*/ 225 h 450"/>
                <a:gd name="T8" fmla="*/ 20 w 299"/>
                <a:gd name="T9" fmla="*/ 225 h 450"/>
                <a:gd name="T10" fmla="*/ 149 w 299"/>
                <a:gd name="T11" fmla="*/ 450 h 450"/>
                <a:gd name="T12" fmla="*/ 279 w 299"/>
                <a:gd name="T13" fmla="*/ 226 h 450"/>
                <a:gd name="T14" fmla="*/ 278 w 299"/>
                <a:gd name="T15" fmla="*/ 226 h 450"/>
                <a:gd name="T16" fmla="*/ 299 w 299"/>
                <a:gd name="T17" fmla="*/ 151 h 450"/>
                <a:gd name="T18" fmla="*/ 149 w 299"/>
                <a:gd name="T19" fmla="*/ 275 h 450"/>
                <a:gd name="T20" fmla="*/ 25 w 299"/>
                <a:gd name="T21" fmla="*/ 150 h 450"/>
                <a:gd name="T22" fmla="*/ 150 w 299"/>
                <a:gd name="T23" fmla="*/ 26 h 450"/>
                <a:gd name="T24" fmla="*/ 274 w 299"/>
                <a:gd name="T25" fmla="*/ 151 h 450"/>
                <a:gd name="T26" fmla="*/ 149 w 299"/>
                <a:gd name="T27" fmla="*/ 275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9" h="450">
                  <a:moveTo>
                    <a:pt x="299" y="151"/>
                  </a:moveTo>
                  <a:cubicBezTo>
                    <a:pt x="299" y="68"/>
                    <a:pt x="232" y="1"/>
                    <a:pt x="150" y="1"/>
                  </a:cubicBezTo>
                  <a:cubicBezTo>
                    <a:pt x="67" y="0"/>
                    <a:pt x="0" y="67"/>
                    <a:pt x="0" y="150"/>
                  </a:cubicBezTo>
                  <a:cubicBezTo>
                    <a:pt x="0" y="177"/>
                    <a:pt x="7" y="203"/>
                    <a:pt x="20" y="225"/>
                  </a:cubicBezTo>
                  <a:cubicBezTo>
                    <a:pt x="20" y="225"/>
                    <a:pt x="20" y="225"/>
                    <a:pt x="20" y="225"/>
                  </a:cubicBezTo>
                  <a:cubicBezTo>
                    <a:pt x="149" y="450"/>
                    <a:pt x="149" y="450"/>
                    <a:pt x="149" y="450"/>
                  </a:cubicBezTo>
                  <a:cubicBezTo>
                    <a:pt x="279" y="226"/>
                    <a:pt x="279" y="226"/>
                    <a:pt x="279" y="226"/>
                  </a:cubicBezTo>
                  <a:cubicBezTo>
                    <a:pt x="278" y="226"/>
                    <a:pt x="278" y="226"/>
                    <a:pt x="278" y="226"/>
                  </a:cubicBezTo>
                  <a:cubicBezTo>
                    <a:pt x="291" y="203"/>
                    <a:pt x="299" y="178"/>
                    <a:pt x="299" y="151"/>
                  </a:cubicBezTo>
                  <a:close/>
                  <a:moveTo>
                    <a:pt x="149" y="275"/>
                  </a:moveTo>
                  <a:cubicBezTo>
                    <a:pt x="80" y="275"/>
                    <a:pt x="24" y="219"/>
                    <a:pt x="25" y="150"/>
                  </a:cubicBezTo>
                  <a:cubicBezTo>
                    <a:pt x="25" y="81"/>
                    <a:pt x="81" y="25"/>
                    <a:pt x="150" y="26"/>
                  </a:cubicBezTo>
                  <a:cubicBezTo>
                    <a:pt x="218" y="26"/>
                    <a:pt x="274" y="82"/>
                    <a:pt x="274" y="151"/>
                  </a:cubicBezTo>
                  <a:cubicBezTo>
                    <a:pt x="274" y="219"/>
                    <a:pt x="218" y="275"/>
                    <a:pt x="149" y="27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" name="TextBox 66"/>
            <p:cNvSpPr txBox="1"/>
            <p:nvPr/>
          </p:nvSpPr>
          <p:spPr>
            <a:xfrm>
              <a:off x="6407789" y="1412776"/>
              <a:ext cx="39305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sz="3200" b="1" dirty="0">
                  <a:solidFill>
                    <a:schemeClr val="accent2">
                      <a:lumMod val="75000"/>
                    </a:schemeClr>
                  </a:solidFill>
                </a:rPr>
                <a:t>8</a:t>
              </a:r>
              <a:endParaRPr lang="vi-VN" sz="3200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sp>
        <p:nvSpPr>
          <p:cNvPr id="49" name="Metin kutusu 48"/>
          <p:cNvSpPr txBox="1"/>
          <p:nvPr/>
        </p:nvSpPr>
        <p:spPr>
          <a:xfrm>
            <a:off x="5870887" y="4448982"/>
            <a:ext cx="18599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>
                <a:solidFill>
                  <a:schemeClr val="bg1"/>
                </a:solidFill>
              </a:rPr>
              <a:t>8. Sınıf</a:t>
            </a:r>
          </a:p>
        </p:txBody>
      </p:sp>
    </p:spTree>
    <p:extLst>
      <p:ext uri="{BB962C8B-B14F-4D97-AF65-F5344CB8AC3E}">
        <p14:creationId xmlns:p14="http://schemas.microsoft.com/office/powerpoint/2010/main" xmlns="" val="8859841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0000">
        <p:split orient="vert"/>
      </p:transition>
    </mc:Choice>
    <mc:Fallback>
      <p:transition spd="slow" advTm="10000">
        <p:split orient="vert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76671"/>
            <a:ext cx="12192000" cy="1207953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tr-T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tr-T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tr-T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HANGİ DERSTEN KAÇ SORU ÇIKACAK?</a:t>
            </a:r>
            <a:r>
              <a:rPr lang="vi-VN" dirty="0"/>
              <a:t/>
            </a:r>
            <a:br>
              <a:rPr lang="vi-VN" dirty="0"/>
            </a:br>
            <a:endParaRPr lang="vi-VN" dirty="0"/>
          </a:p>
        </p:txBody>
      </p:sp>
      <p:grpSp>
        <p:nvGrpSpPr>
          <p:cNvPr id="4" name="Group 3"/>
          <p:cNvGrpSpPr/>
          <p:nvPr/>
        </p:nvGrpSpPr>
        <p:grpSpPr>
          <a:xfrm>
            <a:off x="2999656" y="2420888"/>
            <a:ext cx="1512168" cy="1515226"/>
            <a:chOff x="3692576" y="1742634"/>
            <a:chExt cx="2790379" cy="2796023"/>
          </a:xfrm>
        </p:grpSpPr>
        <p:grpSp>
          <p:nvGrpSpPr>
            <p:cNvPr id="5" name="组合 79"/>
            <p:cNvGrpSpPr>
              <a:grpSpLocks/>
            </p:cNvGrpSpPr>
            <p:nvPr/>
          </p:nvGrpSpPr>
          <p:grpSpPr bwMode="auto">
            <a:xfrm>
              <a:off x="3692576" y="1742634"/>
              <a:ext cx="2790379" cy="2796023"/>
              <a:chOff x="6379729" y="2488774"/>
              <a:chExt cx="2513016" cy="2513016"/>
            </a:xfrm>
          </p:grpSpPr>
          <p:sp>
            <p:nvSpPr>
              <p:cNvPr id="7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39000"/>
                  </a:prstClr>
                </a:outerShdw>
              </a:effectLst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宋体"/>
                </a:endParaRPr>
              </a:p>
            </p:txBody>
          </p:sp>
          <p:sp>
            <p:nvSpPr>
              <p:cNvPr id="8" name="任意多边形 83"/>
              <p:cNvSpPr/>
              <p:nvPr/>
            </p:nvSpPr>
            <p:spPr>
              <a:xfrm rot="16377237">
                <a:off x="6409518" y="2506881"/>
                <a:ext cx="2476803" cy="2476800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6" name="椭圆 80"/>
            <p:cNvSpPr/>
            <p:nvPr/>
          </p:nvSpPr>
          <p:spPr bwMode="auto">
            <a:xfrm>
              <a:off x="4079531" y="2136608"/>
              <a:ext cx="2016472" cy="2020557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344991" y="3962607"/>
            <a:ext cx="1512168" cy="1515226"/>
            <a:chOff x="3692576" y="1742634"/>
            <a:chExt cx="2790379" cy="2796023"/>
          </a:xfrm>
        </p:grpSpPr>
        <p:grpSp>
          <p:nvGrpSpPr>
            <p:cNvPr id="10" name="组合 79"/>
            <p:cNvGrpSpPr>
              <a:grpSpLocks/>
            </p:cNvGrpSpPr>
            <p:nvPr/>
          </p:nvGrpSpPr>
          <p:grpSpPr bwMode="auto">
            <a:xfrm>
              <a:off x="3692576" y="1742634"/>
              <a:ext cx="2790379" cy="2796023"/>
              <a:chOff x="6379729" y="2488774"/>
              <a:chExt cx="2513016" cy="2513016"/>
            </a:xfrm>
          </p:grpSpPr>
          <p:sp>
            <p:nvSpPr>
              <p:cNvPr id="12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39000"/>
                  </a:prstClr>
                </a:outerShdw>
              </a:effectLst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宋体"/>
                </a:endParaRPr>
              </a:p>
            </p:txBody>
          </p:sp>
          <p:sp>
            <p:nvSpPr>
              <p:cNvPr id="13" name="任意多边形 83"/>
              <p:cNvSpPr/>
              <p:nvPr/>
            </p:nvSpPr>
            <p:spPr>
              <a:xfrm rot="16377237">
                <a:off x="6409518" y="2506881"/>
                <a:ext cx="2476803" cy="2476800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1" name="椭圆 80"/>
            <p:cNvSpPr/>
            <p:nvPr/>
          </p:nvSpPr>
          <p:spPr bwMode="auto">
            <a:xfrm>
              <a:off x="4079531" y="2136608"/>
              <a:ext cx="2016472" cy="2020557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572384" y="3989100"/>
            <a:ext cx="1512168" cy="1515226"/>
            <a:chOff x="3692576" y="1742634"/>
            <a:chExt cx="2790379" cy="2796023"/>
          </a:xfrm>
        </p:grpSpPr>
        <p:grpSp>
          <p:nvGrpSpPr>
            <p:cNvPr id="15" name="组合 79"/>
            <p:cNvGrpSpPr>
              <a:grpSpLocks/>
            </p:cNvGrpSpPr>
            <p:nvPr/>
          </p:nvGrpSpPr>
          <p:grpSpPr bwMode="auto">
            <a:xfrm>
              <a:off x="3692576" y="1742634"/>
              <a:ext cx="2790379" cy="2796023"/>
              <a:chOff x="6379729" y="2488774"/>
              <a:chExt cx="2513016" cy="2513016"/>
            </a:xfrm>
          </p:grpSpPr>
          <p:sp>
            <p:nvSpPr>
              <p:cNvPr id="17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39000"/>
                  </a:prstClr>
                </a:outerShdw>
              </a:effectLst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宋体"/>
                </a:endParaRPr>
              </a:p>
            </p:txBody>
          </p:sp>
          <p:sp>
            <p:nvSpPr>
              <p:cNvPr id="18" name="任意多边形 83"/>
              <p:cNvSpPr/>
              <p:nvPr/>
            </p:nvSpPr>
            <p:spPr>
              <a:xfrm rot="16377237">
                <a:off x="6409518" y="2506881"/>
                <a:ext cx="2476803" cy="2476800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6" name="椭圆 80"/>
            <p:cNvSpPr/>
            <p:nvPr/>
          </p:nvSpPr>
          <p:spPr bwMode="auto">
            <a:xfrm>
              <a:off x="4079531" y="2136608"/>
              <a:ext cx="2016472" cy="2020557"/>
            </a:xfrm>
            <a:prstGeom prst="ellipse">
              <a:avLst/>
            </a:prstGeom>
            <a:solidFill>
              <a:schemeClr val="accent3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7728542" y="3968114"/>
            <a:ext cx="1512168" cy="1515226"/>
            <a:chOff x="3692576" y="1742634"/>
            <a:chExt cx="2790379" cy="2796023"/>
          </a:xfrm>
        </p:grpSpPr>
        <p:grpSp>
          <p:nvGrpSpPr>
            <p:cNvPr id="20" name="组合 79"/>
            <p:cNvGrpSpPr>
              <a:grpSpLocks/>
            </p:cNvGrpSpPr>
            <p:nvPr/>
          </p:nvGrpSpPr>
          <p:grpSpPr bwMode="auto">
            <a:xfrm>
              <a:off x="3692576" y="1742634"/>
              <a:ext cx="2790379" cy="2796023"/>
              <a:chOff x="6379729" y="2488774"/>
              <a:chExt cx="2513016" cy="2513016"/>
            </a:xfrm>
          </p:grpSpPr>
          <p:sp>
            <p:nvSpPr>
              <p:cNvPr id="22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39000"/>
                  </a:prstClr>
                </a:outerShdw>
              </a:effectLst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宋体"/>
                </a:endParaRPr>
              </a:p>
            </p:txBody>
          </p:sp>
          <p:sp>
            <p:nvSpPr>
              <p:cNvPr id="23" name="任意多边形 83"/>
              <p:cNvSpPr/>
              <p:nvPr/>
            </p:nvSpPr>
            <p:spPr>
              <a:xfrm rot="16377237">
                <a:off x="6409518" y="2506881"/>
                <a:ext cx="2476803" cy="2476800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21" name="椭圆 80"/>
            <p:cNvSpPr/>
            <p:nvPr/>
          </p:nvSpPr>
          <p:spPr bwMode="auto">
            <a:xfrm>
              <a:off x="4079531" y="2136608"/>
              <a:ext cx="2016472" cy="2020557"/>
            </a:xfrm>
            <a:prstGeom prst="ellipse">
              <a:avLst/>
            </a:prstGeom>
            <a:solidFill>
              <a:schemeClr val="accent5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9274334" y="2447381"/>
            <a:ext cx="1512168" cy="1515226"/>
            <a:chOff x="3692576" y="1742634"/>
            <a:chExt cx="2790379" cy="2796023"/>
          </a:xfrm>
        </p:grpSpPr>
        <p:grpSp>
          <p:nvGrpSpPr>
            <p:cNvPr id="25" name="组合 79"/>
            <p:cNvGrpSpPr>
              <a:grpSpLocks/>
            </p:cNvGrpSpPr>
            <p:nvPr/>
          </p:nvGrpSpPr>
          <p:grpSpPr bwMode="auto">
            <a:xfrm>
              <a:off x="3692576" y="1742634"/>
              <a:ext cx="2790379" cy="2796023"/>
              <a:chOff x="6379729" y="2488774"/>
              <a:chExt cx="2513016" cy="2513016"/>
            </a:xfrm>
          </p:grpSpPr>
          <p:sp>
            <p:nvSpPr>
              <p:cNvPr id="27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39000"/>
                  </a:prstClr>
                </a:outerShdw>
              </a:effectLst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宋体"/>
                </a:endParaRPr>
              </a:p>
            </p:txBody>
          </p:sp>
          <p:sp>
            <p:nvSpPr>
              <p:cNvPr id="28" name="任意多边形 83"/>
              <p:cNvSpPr/>
              <p:nvPr/>
            </p:nvSpPr>
            <p:spPr>
              <a:xfrm rot="16377237">
                <a:off x="6409518" y="2506881"/>
                <a:ext cx="2476803" cy="2476800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26" name="椭圆 80"/>
            <p:cNvSpPr/>
            <p:nvPr/>
          </p:nvSpPr>
          <p:spPr bwMode="auto">
            <a:xfrm>
              <a:off x="4079531" y="2136608"/>
              <a:ext cx="2016472" cy="2020557"/>
            </a:xfrm>
            <a:prstGeom prst="ellipse">
              <a:avLst/>
            </a:prstGeom>
            <a:solidFill>
              <a:schemeClr val="tx2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6118176" y="2420888"/>
            <a:ext cx="1512168" cy="1515226"/>
            <a:chOff x="3692576" y="1742634"/>
            <a:chExt cx="2790379" cy="2796023"/>
          </a:xfrm>
        </p:grpSpPr>
        <p:grpSp>
          <p:nvGrpSpPr>
            <p:cNvPr id="30" name="组合 79"/>
            <p:cNvGrpSpPr>
              <a:grpSpLocks/>
            </p:cNvGrpSpPr>
            <p:nvPr/>
          </p:nvGrpSpPr>
          <p:grpSpPr bwMode="auto">
            <a:xfrm>
              <a:off x="3692576" y="1742634"/>
              <a:ext cx="2790379" cy="2796023"/>
              <a:chOff x="6379729" y="2488774"/>
              <a:chExt cx="2513016" cy="2513016"/>
            </a:xfrm>
          </p:grpSpPr>
          <p:sp>
            <p:nvSpPr>
              <p:cNvPr id="32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39000"/>
                  </a:prstClr>
                </a:outerShdw>
              </a:effectLst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宋体"/>
                </a:endParaRPr>
              </a:p>
            </p:txBody>
          </p:sp>
          <p:sp>
            <p:nvSpPr>
              <p:cNvPr id="33" name="任意多边形 83"/>
              <p:cNvSpPr/>
              <p:nvPr/>
            </p:nvSpPr>
            <p:spPr>
              <a:xfrm rot="16377237">
                <a:off x="6409518" y="2506881"/>
                <a:ext cx="2476803" cy="2476800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31" name="椭圆 80"/>
            <p:cNvSpPr/>
            <p:nvPr/>
          </p:nvSpPr>
          <p:spPr bwMode="auto">
            <a:xfrm>
              <a:off x="4079531" y="2136608"/>
              <a:ext cx="2016472" cy="2020557"/>
            </a:xfrm>
            <a:prstGeom prst="ellipse">
              <a:avLst/>
            </a:prstGeom>
            <a:solidFill>
              <a:schemeClr val="accent4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cxnSp>
        <p:nvCxnSpPr>
          <p:cNvPr id="34" name="Straight Connector 33"/>
          <p:cNvCxnSpPr>
            <a:stCxn id="13" idx="5"/>
            <a:endCxn id="8" idx="1"/>
          </p:cNvCxnSpPr>
          <p:nvPr/>
        </p:nvCxnSpPr>
        <p:spPr>
          <a:xfrm flipV="1">
            <a:off x="2661543" y="3678638"/>
            <a:ext cx="547789" cy="541444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 flipV="1">
            <a:off x="4279996" y="3755868"/>
            <a:ext cx="502086" cy="444790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33" idx="1"/>
          </p:cNvCxnSpPr>
          <p:nvPr/>
        </p:nvCxnSpPr>
        <p:spPr>
          <a:xfrm flipH="1">
            <a:off x="5810280" y="3678638"/>
            <a:ext cx="517572" cy="497473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8977249" y="3713870"/>
            <a:ext cx="517572" cy="497473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 flipV="1">
            <a:off x="7425475" y="3724556"/>
            <a:ext cx="512766" cy="451554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1853250" y="4258555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>
                <a:solidFill>
                  <a:schemeClr val="bg1"/>
                </a:solidFill>
                <a:cs typeface="Arial" panose="020B0604020202020204" pitchFamily="34" charset="0"/>
              </a:rPr>
              <a:t>20</a:t>
            </a:r>
            <a:endParaRPr lang="vi-VN" sz="28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507915" y="2751311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>
                <a:solidFill>
                  <a:schemeClr val="bg1"/>
                </a:solidFill>
                <a:cs typeface="Arial" panose="020B0604020202020204" pitchFamily="34" charset="0"/>
              </a:rPr>
              <a:t>20</a:t>
            </a:r>
            <a:endParaRPr lang="vi-VN" sz="28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080643" y="4257759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>
                <a:solidFill>
                  <a:schemeClr val="bg1"/>
                </a:solidFill>
                <a:cs typeface="Arial" panose="020B0604020202020204" pitchFamily="34" charset="0"/>
              </a:rPr>
              <a:t>20</a:t>
            </a:r>
            <a:endParaRPr lang="vi-VN" sz="28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626435" y="2751311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>
                <a:solidFill>
                  <a:schemeClr val="bg1"/>
                </a:solidFill>
                <a:cs typeface="Arial" panose="020B0604020202020204" pitchFamily="34" charset="0"/>
              </a:rPr>
              <a:t>10</a:t>
            </a:r>
            <a:endParaRPr lang="vi-VN" sz="28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246079" y="4211343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>
                <a:solidFill>
                  <a:schemeClr val="bg1"/>
                </a:solidFill>
                <a:cs typeface="Arial" panose="020B0604020202020204" pitchFamily="34" charset="0"/>
              </a:rPr>
              <a:t>10</a:t>
            </a:r>
            <a:endParaRPr lang="vi-VN" sz="28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9789622" y="2751310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>
                <a:solidFill>
                  <a:schemeClr val="bg1"/>
                </a:solidFill>
                <a:cs typeface="Arial" panose="020B0604020202020204" pitchFamily="34" charset="0"/>
              </a:rPr>
              <a:t>10</a:t>
            </a:r>
            <a:endParaRPr lang="vi-VN" sz="28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544557" y="4606004"/>
            <a:ext cx="10943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000" b="1" dirty="0">
                <a:solidFill>
                  <a:schemeClr val="bg1"/>
                </a:solidFill>
              </a:rPr>
              <a:t>Türkçe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195529" y="3090446"/>
            <a:ext cx="111142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600" b="1" dirty="0">
                <a:solidFill>
                  <a:schemeClr val="bg1"/>
                </a:solidFill>
              </a:rPr>
              <a:t>Matematik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340155" y="3067032"/>
            <a:ext cx="11229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600" b="1" dirty="0">
                <a:solidFill>
                  <a:schemeClr val="bg1"/>
                </a:solidFill>
              </a:rPr>
              <a:t>İ</a:t>
            </a:r>
            <a:r>
              <a:rPr lang="tr-TR" sz="2000" b="1" dirty="0">
                <a:solidFill>
                  <a:schemeClr val="bg1"/>
                </a:solidFill>
              </a:rPr>
              <a:t>n</a:t>
            </a:r>
            <a:r>
              <a:rPr lang="tr-TR" b="1" dirty="0">
                <a:solidFill>
                  <a:schemeClr val="bg1"/>
                </a:solidFill>
              </a:rPr>
              <a:t>kılap  T</a:t>
            </a:r>
            <a:r>
              <a:rPr lang="tr-TR" sz="1600" b="1" dirty="0">
                <a:solidFill>
                  <a:schemeClr val="bg1"/>
                </a:solidFill>
              </a:rPr>
              <a:t>.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9538188" y="3172906"/>
            <a:ext cx="10943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000" b="1" dirty="0">
                <a:solidFill>
                  <a:schemeClr val="bg1"/>
                </a:solidFill>
              </a:rPr>
              <a:t>Din K.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4782025" y="4605208"/>
            <a:ext cx="10943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>
                <a:solidFill>
                  <a:schemeClr val="bg1"/>
                </a:solidFill>
              </a:rPr>
              <a:t>Fen ve T</a:t>
            </a:r>
            <a:r>
              <a:rPr lang="tr-TR" sz="1200" dirty="0">
                <a:solidFill>
                  <a:schemeClr val="bg1"/>
                </a:solidFill>
              </a:rPr>
              <a:t>.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944497" y="4581128"/>
            <a:ext cx="10943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>
                <a:solidFill>
                  <a:schemeClr val="bg1"/>
                </a:solidFill>
              </a:rPr>
              <a:t>Yabancı Dil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82509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0000">
        <p:split orient="vert"/>
      </p:transition>
    </mc:Choice>
    <mc:Fallback>
      <p:transition spd="slow" advTm="10000">
        <p:split orient="vert"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Dikdörtgen 45"/>
          <p:cNvSpPr/>
          <p:nvPr/>
        </p:nvSpPr>
        <p:spPr>
          <a:xfrm>
            <a:off x="263352" y="1484784"/>
            <a:ext cx="3600400" cy="4896544"/>
          </a:xfrm>
          <a:prstGeom prst="rect">
            <a:avLst/>
          </a:prstGeom>
          <a:pattFill prst="pct30">
            <a:fgClr>
              <a:srgbClr val="FB85D4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8640"/>
            <a:ext cx="12192000" cy="1008112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tr-TR" sz="4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tr-TR" sz="4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tr-TR" sz="4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SORULAR NASIL OLACAK?</a:t>
            </a:r>
            <a:r>
              <a:rPr lang="en-US" dirty="0"/>
              <a:t/>
            </a:r>
            <a:br>
              <a:rPr lang="en-US" dirty="0"/>
            </a:br>
            <a:endParaRPr lang="vi-VN" dirty="0"/>
          </a:p>
        </p:txBody>
      </p:sp>
      <p:sp>
        <p:nvSpPr>
          <p:cNvPr id="8" name="Title 13"/>
          <p:cNvSpPr txBox="1">
            <a:spLocks/>
          </p:cNvSpPr>
          <p:nvPr/>
        </p:nvSpPr>
        <p:spPr>
          <a:xfrm>
            <a:off x="4799856" y="1687024"/>
            <a:ext cx="6480720" cy="1354217"/>
          </a:xfrm>
          <a:prstGeom prst="rect">
            <a:avLst/>
          </a:prstGeom>
        </p:spPr>
        <p:txBody>
          <a:bodyPr vert="horz" wrap="square" lIns="121920" tIns="60960" rIns="121920" bIns="6096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r>
              <a:rPr lang="tr-TR" sz="4000" b="1" i="1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Sorular çoktan seçmeli TEST şeklinde  olacak.</a:t>
            </a:r>
            <a:endParaRPr lang="en-US" sz="4000" b="1" i="1" dirty="0">
              <a:solidFill>
                <a:schemeClr val="accent5">
                  <a:lumMod val="75000"/>
                </a:schemeClr>
              </a:solidFill>
              <a:latin typeface="+mj-lt"/>
              <a:ea typeface="Roboto Condensed" panose="02000000000000000000" pitchFamily="2" charset="0"/>
            </a:endParaRPr>
          </a:p>
        </p:txBody>
      </p:sp>
      <p:grpSp>
        <p:nvGrpSpPr>
          <p:cNvPr id="47" name="Grup 46"/>
          <p:cNvGrpSpPr/>
          <p:nvPr/>
        </p:nvGrpSpPr>
        <p:grpSpPr>
          <a:xfrm>
            <a:off x="623392" y="1938536"/>
            <a:ext cx="936104" cy="4277072"/>
            <a:chOff x="623392" y="1938536"/>
            <a:chExt cx="936104" cy="4277072"/>
          </a:xfrm>
        </p:grpSpPr>
        <p:sp>
          <p:nvSpPr>
            <p:cNvPr id="4" name="Oval 3"/>
            <p:cNvSpPr/>
            <p:nvPr/>
          </p:nvSpPr>
          <p:spPr>
            <a:xfrm>
              <a:off x="623392" y="3018656"/>
              <a:ext cx="914400" cy="914400"/>
            </a:xfrm>
            <a:prstGeom prst="ellipse">
              <a:avLst/>
            </a:prstGeom>
            <a:ln w="76200"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39" name="Oval 38"/>
            <p:cNvSpPr/>
            <p:nvPr/>
          </p:nvSpPr>
          <p:spPr>
            <a:xfrm>
              <a:off x="645096" y="1938536"/>
              <a:ext cx="914400" cy="914400"/>
            </a:xfrm>
            <a:prstGeom prst="ellipse">
              <a:avLst/>
            </a:prstGeom>
            <a:ln w="7620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40" name="Oval 39"/>
            <p:cNvSpPr/>
            <p:nvPr/>
          </p:nvSpPr>
          <p:spPr>
            <a:xfrm>
              <a:off x="645096" y="4149080"/>
              <a:ext cx="914400" cy="914400"/>
            </a:xfrm>
            <a:prstGeom prst="ellipse">
              <a:avLst/>
            </a:prstGeom>
            <a:ln w="7620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41" name="Oval 40"/>
            <p:cNvSpPr/>
            <p:nvPr/>
          </p:nvSpPr>
          <p:spPr>
            <a:xfrm>
              <a:off x="645096" y="5301208"/>
              <a:ext cx="914400" cy="914400"/>
            </a:xfrm>
            <a:prstGeom prst="ellipse">
              <a:avLst/>
            </a:prstGeom>
            <a:ln w="7620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  <p:sp>
        <p:nvSpPr>
          <p:cNvPr id="42" name="Dikdörtgen 41"/>
          <p:cNvSpPr/>
          <p:nvPr/>
        </p:nvSpPr>
        <p:spPr>
          <a:xfrm>
            <a:off x="1847528" y="1929606"/>
            <a:ext cx="6110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</a:t>
            </a:r>
          </a:p>
        </p:txBody>
      </p:sp>
      <p:sp>
        <p:nvSpPr>
          <p:cNvPr id="43" name="Dikdörtgen 42"/>
          <p:cNvSpPr/>
          <p:nvPr/>
        </p:nvSpPr>
        <p:spPr>
          <a:xfrm>
            <a:off x="1847528" y="3041864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</a:t>
            </a:r>
          </a:p>
        </p:txBody>
      </p:sp>
      <p:sp>
        <p:nvSpPr>
          <p:cNvPr id="44" name="Dikdörtgen 43"/>
          <p:cNvSpPr/>
          <p:nvPr/>
        </p:nvSpPr>
        <p:spPr>
          <a:xfrm>
            <a:off x="1847528" y="4161854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</a:t>
            </a:r>
          </a:p>
        </p:txBody>
      </p:sp>
      <p:sp>
        <p:nvSpPr>
          <p:cNvPr id="45" name="Dikdörtgen 44"/>
          <p:cNvSpPr/>
          <p:nvPr/>
        </p:nvSpPr>
        <p:spPr>
          <a:xfrm>
            <a:off x="1847528" y="5241974"/>
            <a:ext cx="6206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</a:t>
            </a:r>
          </a:p>
        </p:txBody>
      </p:sp>
      <p:sp>
        <p:nvSpPr>
          <p:cNvPr id="14" name="Title 13"/>
          <p:cNvSpPr txBox="1">
            <a:spLocks/>
          </p:cNvSpPr>
          <p:nvPr/>
        </p:nvSpPr>
        <p:spPr>
          <a:xfrm>
            <a:off x="4799856" y="3730967"/>
            <a:ext cx="6480720" cy="1354217"/>
          </a:xfrm>
          <a:prstGeom prst="rect">
            <a:avLst/>
          </a:prstGeom>
        </p:spPr>
        <p:txBody>
          <a:bodyPr vert="horz" wrap="square" lIns="121920" tIns="60960" rIns="121920" bIns="6096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r>
              <a:rPr lang="tr-TR" sz="4000" b="1" i="1" dirty="0">
                <a:solidFill>
                  <a:schemeClr val="accent3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3 yanlış cevap 1 Doğruyu götürecek.</a:t>
            </a:r>
            <a:endParaRPr lang="en-US" sz="4000" b="1" i="1" dirty="0">
              <a:solidFill>
                <a:schemeClr val="accent3">
                  <a:lumMod val="75000"/>
                </a:schemeClr>
              </a:solidFill>
              <a:latin typeface="+mj-lt"/>
              <a:ea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22745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0000">
        <p:split orient="vert"/>
      </p:transition>
    </mc:Choice>
    <mc:Fallback>
      <p:transition spd="slow" advTm="10000">
        <p:split orient="vert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12192000" cy="1224136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tr-TR" sz="4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tr-TR" sz="4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tr-TR" sz="4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TESTLERİN KATSAYILARI?</a:t>
            </a:r>
            <a:r>
              <a:rPr lang="en-US" dirty="0"/>
              <a:t/>
            </a:r>
            <a:br>
              <a:rPr lang="en-US" dirty="0"/>
            </a:br>
            <a:endParaRPr lang="vi-VN" dirty="0"/>
          </a:p>
        </p:txBody>
      </p:sp>
      <p:sp>
        <p:nvSpPr>
          <p:cNvPr id="16" name="15 Akış Çizelgesi: Öteki İşlem"/>
          <p:cNvSpPr/>
          <p:nvPr/>
        </p:nvSpPr>
        <p:spPr>
          <a:xfrm>
            <a:off x="335360" y="2204864"/>
            <a:ext cx="5040560" cy="648072"/>
          </a:xfrm>
          <a:prstGeom prst="flowChartAlternateProcess">
            <a:avLst/>
          </a:prstGeom>
          <a:solidFill>
            <a:srgbClr val="E6AF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TÜRKÇE</a:t>
            </a:r>
          </a:p>
        </p:txBody>
      </p:sp>
      <p:sp>
        <p:nvSpPr>
          <p:cNvPr id="17" name="16 Akış Çizelgesi: Öteki İşlem"/>
          <p:cNvSpPr/>
          <p:nvPr/>
        </p:nvSpPr>
        <p:spPr>
          <a:xfrm>
            <a:off x="335360" y="3356992"/>
            <a:ext cx="5040560" cy="648072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MATEMATİK</a:t>
            </a:r>
          </a:p>
        </p:txBody>
      </p:sp>
      <p:sp>
        <p:nvSpPr>
          <p:cNvPr id="18" name="17 Akış Çizelgesi: Öteki İşlem"/>
          <p:cNvSpPr/>
          <p:nvPr/>
        </p:nvSpPr>
        <p:spPr>
          <a:xfrm>
            <a:off x="407368" y="4509120"/>
            <a:ext cx="5040560" cy="648072"/>
          </a:xfrm>
          <a:prstGeom prst="flowChartAlternate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FEN VE TEKNOLOJİ</a:t>
            </a:r>
          </a:p>
        </p:txBody>
      </p:sp>
      <p:sp>
        <p:nvSpPr>
          <p:cNvPr id="19" name="18 Akış Çizelgesi: Öteki İşlem"/>
          <p:cNvSpPr/>
          <p:nvPr/>
        </p:nvSpPr>
        <p:spPr>
          <a:xfrm>
            <a:off x="6744072" y="2276872"/>
            <a:ext cx="3456384" cy="648072"/>
          </a:xfrm>
          <a:prstGeom prst="flowChartAlternateProces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İNKILÂP TARİHİ</a:t>
            </a:r>
          </a:p>
        </p:txBody>
      </p:sp>
      <p:sp>
        <p:nvSpPr>
          <p:cNvPr id="20" name="19 Akış Çizelgesi: Öteki İşlem"/>
          <p:cNvSpPr/>
          <p:nvPr/>
        </p:nvSpPr>
        <p:spPr>
          <a:xfrm>
            <a:off x="6744072" y="3356992"/>
            <a:ext cx="3456384" cy="648072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DİN KÜLTÜRÜ</a:t>
            </a:r>
          </a:p>
        </p:txBody>
      </p:sp>
      <p:sp>
        <p:nvSpPr>
          <p:cNvPr id="21" name="20 Akış Çizelgesi: Öteki İşlem"/>
          <p:cNvSpPr/>
          <p:nvPr/>
        </p:nvSpPr>
        <p:spPr>
          <a:xfrm>
            <a:off x="6744072" y="4581128"/>
            <a:ext cx="3528392" cy="648072"/>
          </a:xfrm>
          <a:prstGeom prst="flowChartAlternateProcess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YABANCI DİL</a:t>
            </a:r>
          </a:p>
        </p:txBody>
      </p:sp>
      <p:sp>
        <p:nvSpPr>
          <p:cNvPr id="22" name="21 Oval"/>
          <p:cNvSpPr/>
          <p:nvPr/>
        </p:nvSpPr>
        <p:spPr>
          <a:xfrm>
            <a:off x="4655840" y="2204864"/>
            <a:ext cx="648072" cy="6480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tr-TR" sz="40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4</a:t>
            </a:r>
          </a:p>
        </p:txBody>
      </p:sp>
      <p:sp>
        <p:nvSpPr>
          <p:cNvPr id="23" name="22 Oval"/>
          <p:cNvSpPr/>
          <p:nvPr/>
        </p:nvSpPr>
        <p:spPr>
          <a:xfrm>
            <a:off x="4727848" y="3356992"/>
            <a:ext cx="648072" cy="6480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tr-TR" sz="40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4</a:t>
            </a:r>
          </a:p>
        </p:txBody>
      </p:sp>
      <p:sp>
        <p:nvSpPr>
          <p:cNvPr id="24" name="23 Oval"/>
          <p:cNvSpPr/>
          <p:nvPr/>
        </p:nvSpPr>
        <p:spPr>
          <a:xfrm>
            <a:off x="4727848" y="4509120"/>
            <a:ext cx="648072" cy="6480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tr-TR" sz="40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4</a:t>
            </a:r>
          </a:p>
        </p:txBody>
      </p:sp>
      <p:sp>
        <p:nvSpPr>
          <p:cNvPr id="25" name="24 Oval"/>
          <p:cNvSpPr/>
          <p:nvPr/>
        </p:nvSpPr>
        <p:spPr>
          <a:xfrm>
            <a:off x="9480376" y="2276872"/>
            <a:ext cx="648072" cy="6480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tr-TR" sz="40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1</a:t>
            </a:r>
          </a:p>
        </p:txBody>
      </p:sp>
      <p:sp>
        <p:nvSpPr>
          <p:cNvPr id="26" name="25 Oval"/>
          <p:cNvSpPr/>
          <p:nvPr/>
        </p:nvSpPr>
        <p:spPr>
          <a:xfrm>
            <a:off x="9480376" y="3356992"/>
            <a:ext cx="648072" cy="6480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tr-TR" sz="40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1</a:t>
            </a:r>
          </a:p>
        </p:txBody>
      </p:sp>
      <p:sp>
        <p:nvSpPr>
          <p:cNvPr id="27" name="26 Oval"/>
          <p:cNvSpPr/>
          <p:nvPr/>
        </p:nvSpPr>
        <p:spPr>
          <a:xfrm>
            <a:off x="9552384" y="4581128"/>
            <a:ext cx="648072" cy="6480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tr-TR" sz="40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xmlns="" val="709244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0000">
        <p:split orient="vert"/>
      </p:transition>
    </mc:Choice>
    <mc:Fallback>
      <p:transition spd="slow" advTm="10000">
        <p:split orient="vert"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Dikdörtgen 45"/>
          <p:cNvSpPr/>
          <p:nvPr/>
        </p:nvSpPr>
        <p:spPr>
          <a:xfrm>
            <a:off x="263352" y="1484784"/>
            <a:ext cx="5544616" cy="4896544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12192000" cy="792088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tr-TR" sz="4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br>
              <a:rPr lang="tr-TR" sz="4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tr-TR" sz="4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SINAV KAÇ OTURUM OLACAK?</a:t>
            </a:r>
            <a:r>
              <a:rPr lang="en-US" dirty="0"/>
              <a:t/>
            </a:r>
            <a:br>
              <a:rPr lang="en-US" dirty="0"/>
            </a:br>
            <a:endParaRPr lang="vi-VN" dirty="0"/>
          </a:p>
        </p:txBody>
      </p:sp>
      <p:sp>
        <p:nvSpPr>
          <p:cNvPr id="5" name="Title 13"/>
          <p:cNvSpPr txBox="1">
            <a:spLocks/>
          </p:cNvSpPr>
          <p:nvPr/>
        </p:nvSpPr>
        <p:spPr>
          <a:xfrm>
            <a:off x="6384034" y="2270839"/>
            <a:ext cx="5407484" cy="3200876"/>
          </a:xfrm>
          <a:prstGeom prst="rect">
            <a:avLst/>
          </a:prstGeom>
        </p:spPr>
        <p:txBody>
          <a:bodyPr vert="horz" wrap="square" lIns="121920" tIns="60960" rIns="121920" bIns="6096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r>
              <a:rPr lang="tr-TR" sz="4000" b="1" i="1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SINAV;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tr-TR" sz="4000" b="1" i="1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SAYISAL 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tr-TR" sz="4000" b="1" i="1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SÖZEL </a:t>
            </a:r>
          </a:p>
          <a:p>
            <a:r>
              <a:rPr lang="tr-TR" sz="4000" b="1" i="1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OLMAK ÜZERE 2 BÖLÜMDEN OLUŞACAK</a:t>
            </a:r>
            <a:endParaRPr lang="en-US" sz="4000" b="1" i="1" dirty="0">
              <a:solidFill>
                <a:schemeClr val="accent5">
                  <a:lumMod val="75000"/>
                </a:schemeClr>
              </a:solidFill>
              <a:latin typeface="+mj-lt"/>
              <a:ea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9564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0000">
        <p:split orient="vert"/>
      </p:transition>
    </mc:Choice>
    <mc:Fallback>
      <p:transition spd="slow" advTm="10000">
        <p:split orient="vert"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04664"/>
            <a:ext cx="11441732" cy="792088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tr-TR" sz="4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br>
              <a:rPr lang="tr-TR" sz="4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tr-TR" sz="4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SINAV SÜRESİ VE BAŞLAMA SAATİ?</a:t>
            </a:r>
            <a:r>
              <a:rPr lang="en-US" dirty="0"/>
              <a:t/>
            </a:r>
            <a:br>
              <a:rPr lang="en-US" dirty="0"/>
            </a:br>
            <a:endParaRPr lang="vi-VN" dirty="0"/>
          </a:p>
        </p:txBody>
      </p:sp>
      <p:pic>
        <p:nvPicPr>
          <p:cNvPr id="1027" name="Picture 3" descr="C:\Users\muhammed\Desktop\ata deneme sınavı nisan\image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376" y="1844824"/>
            <a:ext cx="2736304" cy="3183584"/>
          </a:xfrm>
          <a:prstGeom prst="rect">
            <a:avLst/>
          </a:prstGeom>
          <a:noFill/>
        </p:spPr>
      </p:pic>
      <p:graphicFrame>
        <p:nvGraphicFramePr>
          <p:cNvPr id="8" name="7 Tablo"/>
          <p:cNvGraphicFramePr>
            <a:graphicFrameLocks noGrp="1"/>
          </p:cNvGraphicFramePr>
          <p:nvPr/>
        </p:nvGraphicFramePr>
        <p:xfrm>
          <a:off x="3863752" y="4221088"/>
          <a:ext cx="7920880" cy="1960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697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911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2774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tr-TR" sz="2800" dirty="0"/>
                        <a:t>Sayısal</a:t>
                      </a:r>
                      <a:r>
                        <a:rPr lang="tr-TR" sz="2800" baseline="0" dirty="0"/>
                        <a:t> Bölüm</a:t>
                      </a:r>
                      <a:endParaRPr lang="tr-TR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/>
                        <a:t>Ders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1" dirty="0"/>
                        <a:t>Soru Sayısı</a:t>
                      </a:r>
                    </a:p>
                    <a:p>
                      <a:pPr algn="ctr"/>
                      <a:endParaRPr lang="tr-T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/>
                        <a:t>Sınav</a:t>
                      </a:r>
                      <a:r>
                        <a:rPr lang="tr-TR" sz="2000" b="1" baseline="0" dirty="0"/>
                        <a:t> Başlama Saati</a:t>
                      </a:r>
                      <a:endParaRPr lang="tr-T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/>
                        <a:t>Sınav Süresi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/>
                        <a:t>Matematik</a:t>
                      </a:r>
                      <a:endParaRPr lang="tr-TR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r-TR" sz="2400" b="1" dirty="0"/>
                        <a:t>40</a:t>
                      </a:r>
                      <a:endParaRPr lang="tr-TR" sz="24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r-TR" sz="2400" b="1" dirty="0"/>
                        <a:t>11.30</a:t>
                      </a:r>
                      <a:endParaRPr lang="tr-TR" sz="24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r-TR" sz="2400" b="1" dirty="0"/>
                        <a:t>80 Dakika</a:t>
                      </a:r>
                      <a:endParaRPr lang="tr-TR" sz="24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/>
                        <a:t>Fen ve Teknoloji</a:t>
                      </a:r>
                      <a:endParaRPr lang="tr-TR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9" name="8 Tablo"/>
          <p:cNvGraphicFramePr>
            <a:graphicFrameLocks noGrp="1"/>
          </p:cNvGraphicFramePr>
          <p:nvPr/>
        </p:nvGraphicFramePr>
        <p:xfrm>
          <a:off x="3863752" y="1268760"/>
          <a:ext cx="7848872" cy="270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811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7320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6221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tr-TR" sz="2800" dirty="0"/>
                        <a:t>Sözel Bölüm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/>
                        <a:t>Ders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/>
                        <a:t>Soru Sayısı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/>
                        <a:t>Sınav</a:t>
                      </a:r>
                      <a:r>
                        <a:rPr lang="tr-TR" sz="2000" b="1" baseline="0" dirty="0"/>
                        <a:t> Başlama Saati</a:t>
                      </a:r>
                      <a:endParaRPr lang="tr-T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/>
                        <a:t>Sınav Süresi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/>
                        <a:t>Türkçe</a:t>
                      </a:r>
                      <a:endParaRPr lang="tr-TR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tr-TR" sz="2400" b="1" dirty="0"/>
                        <a:t>50</a:t>
                      </a:r>
                      <a:endParaRPr lang="tr-TR" sz="24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tr-TR" sz="2400" b="1" dirty="0"/>
                        <a:t>09.30</a:t>
                      </a:r>
                      <a:endParaRPr lang="tr-TR" sz="24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b="1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/>
                        <a:t>75 Dakika</a:t>
                      </a:r>
                    </a:p>
                    <a:p>
                      <a:pPr algn="ctr"/>
                      <a:endParaRPr lang="tr-TR" sz="24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/>
                        <a:t>İnkılâp Tarihi</a:t>
                      </a:r>
                      <a:endParaRPr lang="tr-TR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/>
                        <a:t>Din Kültürü ve A.B.</a:t>
                      </a:r>
                      <a:endParaRPr lang="tr-TR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/>
                        <a:t>Yabancı Dil</a:t>
                      </a:r>
                      <a:endParaRPr lang="tr-TR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573011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0000">
        <p:split orient="vert"/>
      </p:transition>
    </mc:Choice>
    <mc:Fallback>
      <p:transition spd="slow" advTm="10000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>
            <a:extLst>
              <a:ext uri="{FF2B5EF4-FFF2-40B4-BE49-F238E27FC236}">
                <a16:creationId xmlns:a16="http://schemas.microsoft.com/office/drawing/2014/main" xmlns="" id="{5B3E24D6-AEFF-4939-B1CD-C9D00F09DF4C}"/>
              </a:ext>
            </a:extLst>
          </p:cNvPr>
          <p:cNvGraphicFramePr/>
          <p:nvPr/>
        </p:nvGraphicFramePr>
        <p:xfrm>
          <a:off x="1751012" y="1300785"/>
          <a:ext cx="8689976" cy="25092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yagram 4">
            <a:extLst>
              <a:ext uri="{FF2B5EF4-FFF2-40B4-BE49-F238E27FC236}">
                <a16:creationId xmlns:a16="http://schemas.microsoft.com/office/drawing/2014/main" xmlns="" id="{C0D7083F-4239-4B24-B4C5-23559BAC21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1264484212"/>
              </p:ext>
            </p:extLst>
          </p:nvPr>
        </p:nvGraphicFramePr>
        <p:xfrm>
          <a:off x="1751012" y="3886200"/>
          <a:ext cx="8689976" cy="1371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xmlns="" val="7797073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0000">
        <p:split orient="vert"/>
      </p:transition>
    </mc:Choice>
    <mc:Fallback>
      <p:transition spd="slow" advTm="10000">
        <p:split orient="vert"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Dikdörtgen 45"/>
          <p:cNvSpPr/>
          <p:nvPr/>
        </p:nvSpPr>
        <p:spPr>
          <a:xfrm>
            <a:off x="1007936" y="2155371"/>
            <a:ext cx="4243334" cy="3592286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484" y="404664"/>
            <a:ext cx="11324493" cy="1080120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tr-TR" sz="4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tr-TR" sz="4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tr-TR" sz="4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SINAV ZORUNLU MU?</a:t>
            </a:r>
            <a:r>
              <a:rPr lang="en-US" dirty="0"/>
              <a:t/>
            </a:r>
            <a:br>
              <a:rPr lang="en-US" dirty="0"/>
            </a:br>
            <a:endParaRPr lang="vi-VN" dirty="0"/>
          </a:p>
        </p:txBody>
      </p:sp>
      <p:sp>
        <p:nvSpPr>
          <p:cNvPr id="8" name="Title 13"/>
          <p:cNvSpPr txBox="1">
            <a:spLocks/>
          </p:cNvSpPr>
          <p:nvPr/>
        </p:nvSpPr>
        <p:spPr>
          <a:xfrm>
            <a:off x="5697443" y="2852936"/>
            <a:ext cx="6480720" cy="1354217"/>
          </a:xfrm>
          <a:prstGeom prst="rect">
            <a:avLst/>
          </a:prstGeom>
        </p:spPr>
        <p:txBody>
          <a:bodyPr vert="horz" wrap="square" lIns="121920" tIns="60960" rIns="121920" bIns="6096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tr-TR" sz="4000" b="1" i="1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Sınava isteyen öğrenciler girecek, zorunlu olmayacak.</a:t>
            </a:r>
            <a:endParaRPr lang="en-US" sz="4000" b="1" i="1" dirty="0">
              <a:solidFill>
                <a:schemeClr val="accent5">
                  <a:lumMod val="75000"/>
                </a:schemeClr>
              </a:solidFill>
              <a:latin typeface="+mj-lt"/>
              <a:ea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799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0000">
        <p:split orient="vert"/>
      </p:transition>
    </mc:Choice>
    <mc:Fallback>
      <p:transition spd="slow" advTm="10000">
        <p:split orient="vert"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6704" y="404664"/>
            <a:ext cx="11219819" cy="792088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tr-TR" sz="4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tr-TR" sz="4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tr-TR" sz="4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SINAVLA ÖĞRENCİ ALAN LİSELERE TERCİH İŞLEMLERİ</a:t>
            </a:r>
            <a:r>
              <a:rPr lang="en-US" dirty="0"/>
              <a:t/>
            </a:r>
            <a:br>
              <a:rPr lang="en-US" dirty="0"/>
            </a:br>
            <a:endParaRPr lang="vi-VN" dirty="0"/>
          </a:p>
        </p:txBody>
      </p:sp>
      <p:sp>
        <p:nvSpPr>
          <p:cNvPr id="8" name="Title 13"/>
          <p:cNvSpPr txBox="1">
            <a:spLocks/>
          </p:cNvSpPr>
          <p:nvPr/>
        </p:nvSpPr>
        <p:spPr>
          <a:xfrm>
            <a:off x="263352" y="1693662"/>
            <a:ext cx="11665296" cy="135421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121920" tIns="60960" rIns="121920" bIns="6096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r>
              <a:rPr lang="tr-TR" sz="4000" b="1" i="1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Sınavla öğrenci alan okullardan 5 tanesini tercih edecekler.</a:t>
            </a:r>
            <a:endParaRPr lang="en-US" sz="4000" b="1" i="1" dirty="0">
              <a:solidFill>
                <a:schemeClr val="accent5">
                  <a:lumMod val="75000"/>
                </a:schemeClr>
              </a:solidFill>
              <a:latin typeface="+mj-lt"/>
              <a:ea typeface="Roboto Condensed" panose="02000000000000000000" pitchFamily="2" charset="0"/>
            </a:endParaRPr>
          </a:p>
        </p:txBody>
      </p:sp>
      <p:sp>
        <p:nvSpPr>
          <p:cNvPr id="5" name="Title 13"/>
          <p:cNvSpPr txBox="1">
            <a:spLocks/>
          </p:cNvSpPr>
          <p:nvPr/>
        </p:nvSpPr>
        <p:spPr>
          <a:xfrm>
            <a:off x="263352" y="3639339"/>
            <a:ext cx="11665296" cy="196977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121920" tIns="60960" rIns="121920" bIns="6096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r>
              <a:rPr lang="tr-TR" sz="4000" b="1" i="1" dirty="0">
                <a:solidFill>
                  <a:schemeClr val="bg1"/>
                </a:solidFill>
                <a:latin typeface="+mj-lt"/>
                <a:ea typeface="Roboto Condensed" panose="02000000000000000000" pitchFamily="2" charset="0"/>
              </a:rPr>
              <a:t>Herhangi bir okula yerleşememesi durumunda; </a:t>
            </a:r>
            <a:r>
              <a:rPr lang="tr-TR" sz="4000" b="1" i="1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sınavsız öğrenci alan okullardan kendi evine en yakın olan 5 okul tercihi yapabilecek.</a:t>
            </a:r>
            <a:endParaRPr lang="en-US" sz="4000" b="1" i="1" dirty="0">
              <a:solidFill>
                <a:schemeClr val="accent5">
                  <a:lumMod val="75000"/>
                </a:schemeClr>
              </a:solidFill>
              <a:latin typeface="+mj-lt"/>
              <a:ea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93765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0000">
        <p:split orient="vert"/>
      </p:transition>
    </mc:Choice>
    <mc:Fallback>
      <p:transition spd="slow" advTm="10000">
        <p:split orient="vert"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Dikdörtgen 45"/>
          <p:cNvSpPr/>
          <p:nvPr/>
        </p:nvSpPr>
        <p:spPr>
          <a:xfrm>
            <a:off x="263352" y="1484784"/>
            <a:ext cx="5544616" cy="4896544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352" y="167053"/>
            <a:ext cx="11210610" cy="1339215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tr-TR" sz="4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tr-TR" sz="4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tr-TR" sz="4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sınavla öğrenci alan liselere yerleştirme </a:t>
            </a:r>
            <a:br>
              <a:rPr lang="tr-TR" sz="4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tr-TR" sz="4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NASIL OLACAK?</a:t>
            </a:r>
            <a:r>
              <a:rPr lang="en-US" dirty="0"/>
              <a:t/>
            </a:r>
            <a:br>
              <a:rPr lang="en-US" dirty="0"/>
            </a:br>
            <a:endParaRPr lang="vi-VN" dirty="0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65F18D8F-79BF-47A4-958A-DC814716481E}"/>
              </a:ext>
            </a:extLst>
          </p:cNvPr>
          <p:cNvSpPr/>
          <p:nvPr/>
        </p:nvSpPr>
        <p:spPr>
          <a:xfrm>
            <a:off x="6384034" y="1688123"/>
            <a:ext cx="527456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dirty="0">
              <a:solidFill>
                <a:schemeClr val="accent5">
                  <a:lumMod val="75000"/>
                </a:schemeClr>
              </a:solidFill>
              <a:latin typeface="Source Sans Pro SemiBold" panose="020B0603030403020204" pitchFamily="34" charset="0"/>
              <a:ea typeface="Source Sans Pro SemiBold" panose="020B0603030403020204" pitchFamily="34" charset="0"/>
            </a:endParaRPr>
          </a:p>
          <a:p>
            <a:r>
              <a:rPr lang="tr-TR" dirty="0">
                <a:solidFill>
                  <a:schemeClr val="accent5">
                    <a:lumMod val="75000"/>
                  </a:schemeClr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Sınavla öğrenci alan liselere yerleştirmelerde okulların belirlenen kontenjanlarına öğrenciler </a:t>
            </a:r>
            <a:r>
              <a:rPr lang="tr-TR" u="sng" dirty="0">
                <a:solidFill>
                  <a:schemeClr val="accent5">
                    <a:lumMod val="75000"/>
                  </a:schemeClr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puan üstünlüğüne </a:t>
            </a:r>
            <a:r>
              <a:rPr lang="tr-TR" dirty="0">
                <a:solidFill>
                  <a:schemeClr val="accent5">
                    <a:lumMod val="75000"/>
                  </a:schemeClr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göre yerleştirilecek.</a:t>
            </a:r>
          </a:p>
          <a:p>
            <a:endParaRPr lang="tr-TR" dirty="0">
              <a:solidFill>
                <a:schemeClr val="accent5">
                  <a:lumMod val="75000"/>
                </a:schemeClr>
              </a:solidFill>
              <a:latin typeface="Source Sans Pro SemiBold" panose="020B0603030403020204" pitchFamily="34" charset="0"/>
              <a:ea typeface="Source Sans Pro SemiBold" panose="020B0603030403020204" pitchFamily="34" charset="0"/>
            </a:endParaRPr>
          </a:p>
          <a:p>
            <a:r>
              <a:rPr lang="tr-TR" i="1" dirty="0">
                <a:solidFill>
                  <a:schemeClr val="accent5">
                    <a:lumMod val="75000"/>
                  </a:schemeClr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Puan eşitliği söz konusu olduğunda sırasıyla şu 7 kriter dikkat alınacak.</a:t>
            </a:r>
          </a:p>
          <a:p>
            <a:r>
              <a:rPr lang="tr-TR" dirty="0">
                <a:solidFill>
                  <a:schemeClr val="accent5">
                    <a:lumMod val="75000"/>
                  </a:schemeClr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 </a:t>
            </a:r>
          </a:p>
          <a:p>
            <a:r>
              <a:rPr lang="tr-TR" dirty="0">
                <a:solidFill>
                  <a:schemeClr val="accent5">
                    <a:lumMod val="75000"/>
                  </a:schemeClr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1-Okul Başarı Puanına (OBP);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dirty="0">
                <a:solidFill>
                  <a:schemeClr val="accent5">
                    <a:lumMod val="75000"/>
                  </a:schemeClr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 8’inci sınıf Yılsonu Başarı Puanına (YBP),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dirty="0">
                <a:solidFill>
                  <a:schemeClr val="accent5">
                    <a:lumMod val="75000"/>
                  </a:schemeClr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7’nci sınıf Yılsonu Başarı Puanına (YBP),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dirty="0">
                <a:solidFill>
                  <a:schemeClr val="accent5">
                    <a:lumMod val="75000"/>
                  </a:schemeClr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6’ncı sınıf Yılsonu Başarı Puanına (YBP),</a:t>
            </a:r>
          </a:p>
          <a:p>
            <a:r>
              <a:rPr lang="tr-TR" dirty="0">
                <a:solidFill>
                  <a:schemeClr val="accent5">
                    <a:lumMod val="75000"/>
                  </a:schemeClr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2-Okula özürsüz devamsızlık durumuna,</a:t>
            </a:r>
          </a:p>
          <a:p>
            <a:r>
              <a:rPr lang="tr-TR" dirty="0">
                <a:solidFill>
                  <a:schemeClr val="accent5">
                    <a:lumMod val="75000"/>
                  </a:schemeClr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3- Tercih önceliğine,</a:t>
            </a:r>
          </a:p>
          <a:p>
            <a:r>
              <a:rPr lang="tr-TR" dirty="0">
                <a:solidFill>
                  <a:schemeClr val="accent5">
                    <a:lumMod val="75000"/>
                  </a:schemeClr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4-Öğrencinin yaşına bakılarak yerleştirme yapılır.  </a:t>
            </a:r>
            <a:endParaRPr lang="tr-TR" b="0" i="0" u="none" strike="noStrike" dirty="0">
              <a:solidFill>
                <a:schemeClr val="accent5">
                  <a:lumMod val="75000"/>
                </a:schemeClr>
              </a:solidFill>
              <a:effectLst/>
              <a:latin typeface="Source Sans Pro SemiBold" panose="020B0603030403020204" pitchFamily="34" charset="0"/>
              <a:ea typeface="Source Sans Pro SemiBold" panose="020B06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65117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0000">
        <p:split orient="vert"/>
      </p:transition>
    </mc:Choice>
    <mc:Fallback>
      <p:transition spd="slow" advTm="10000">
        <p:split orient="vert"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Dikdörtgen 45"/>
          <p:cNvSpPr/>
          <p:nvPr/>
        </p:nvSpPr>
        <p:spPr>
          <a:xfrm>
            <a:off x="378068" y="2060266"/>
            <a:ext cx="5429899" cy="4321061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352" y="202222"/>
            <a:ext cx="11210610" cy="1503485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tr-TR" sz="4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tr-TR" sz="4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tr-TR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yerel yerleştirme </a:t>
            </a:r>
            <a:br>
              <a:rPr lang="tr-TR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tr-TR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(adrese dayalı) </a:t>
            </a:r>
            <a:br>
              <a:rPr lang="tr-TR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tr-TR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NASIL OLACAK?</a:t>
            </a:r>
            <a:r>
              <a:rPr lang="en-US" dirty="0"/>
              <a:t/>
            </a:r>
            <a:br>
              <a:rPr lang="en-US" dirty="0"/>
            </a:br>
            <a:endParaRPr lang="vi-VN" dirty="0"/>
          </a:p>
        </p:txBody>
      </p:sp>
      <p:sp>
        <p:nvSpPr>
          <p:cNvPr id="8" name="Title 13"/>
          <p:cNvSpPr txBox="1">
            <a:spLocks/>
          </p:cNvSpPr>
          <p:nvPr/>
        </p:nvSpPr>
        <p:spPr>
          <a:xfrm>
            <a:off x="6093968" y="1567825"/>
            <a:ext cx="6098032" cy="4555093"/>
          </a:xfrm>
          <a:prstGeom prst="rect">
            <a:avLst/>
          </a:prstGeom>
        </p:spPr>
        <p:txBody>
          <a:bodyPr vert="horz" wrap="square" lIns="121920" tIns="60960" rIns="121920" bIns="6096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r>
              <a:rPr lang="tr-TR" b="1" dirty="0">
                <a:solidFill>
                  <a:schemeClr val="accent5">
                    <a:lumMod val="75000"/>
                  </a:schemeClr>
                </a:solidFill>
              </a:rPr>
              <a:t>1-Öğrencilerin ikamet adresleri.</a:t>
            </a:r>
          </a:p>
          <a:p>
            <a:r>
              <a:rPr lang="tr-TR" b="1" dirty="0">
                <a:solidFill>
                  <a:schemeClr val="accent5">
                    <a:lumMod val="75000"/>
                  </a:schemeClr>
                </a:solidFill>
              </a:rPr>
              <a:t>2-Okul başarı puanının üstünlüğü.</a:t>
            </a:r>
          </a:p>
          <a:p>
            <a:r>
              <a:rPr lang="tr-TR" b="1" dirty="0">
                <a:solidFill>
                  <a:schemeClr val="accent5">
                    <a:lumMod val="75000"/>
                  </a:schemeClr>
                </a:solidFill>
              </a:rPr>
              <a:t>3-Okula özürsüz devamsızlık yapılan gün sayısının azlığı.</a:t>
            </a:r>
          </a:p>
          <a:p>
            <a:r>
              <a:rPr lang="tr-TR" b="1" dirty="0">
                <a:solidFill>
                  <a:schemeClr val="accent5">
                    <a:lumMod val="75000"/>
                  </a:schemeClr>
                </a:solidFill>
              </a:rPr>
              <a:t>(Yaş kriteri kaldırıldı, eşitlik durumunda sırası ile 8</a:t>
            </a:r>
            <a:r>
              <a:rPr lang="tr-TR" b="1" dirty="0" smtClean="0">
                <a:solidFill>
                  <a:schemeClr val="accent5">
                    <a:lumMod val="75000"/>
                  </a:schemeClr>
                </a:solidFill>
              </a:rPr>
              <a:t>.- 7</a:t>
            </a:r>
            <a:r>
              <a:rPr lang="tr-TR" b="1" dirty="0">
                <a:solidFill>
                  <a:schemeClr val="accent5">
                    <a:lumMod val="75000"/>
                  </a:schemeClr>
                </a:solidFill>
              </a:rPr>
              <a:t>. ve 6. sınıf YBP bakılacak.)</a:t>
            </a:r>
          </a:p>
        </p:txBody>
      </p:sp>
    </p:spTree>
    <p:extLst>
      <p:ext uri="{BB962C8B-B14F-4D97-AF65-F5344CB8AC3E}">
        <p14:creationId xmlns:p14="http://schemas.microsoft.com/office/powerpoint/2010/main" xmlns="" val="31771407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0000">
        <p:split orient="vert"/>
      </p:transition>
    </mc:Choice>
    <mc:Fallback>
      <p:transition spd="slow" advTm="10000">
        <p:split orient="vert"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Dikdörtgen 45"/>
          <p:cNvSpPr/>
          <p:nvPr/>
        </p:nvSpPr>
        <p:spPr>
          <a:xfrm>
            <a:off x="276415" y="1772166"/>
            <a:ext cx="5544616" cy="4896544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795" y="352697"/>
            <a:ext cx="10752994" cy="974683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tr-TR" sz="4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tr-TR" sz="4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tr-TR" sz="4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yerel YERLEŞTİRMEDE </a:t>
            </a:r>
            <a:r>
              <a:rPr lang="tr-TR" sz="4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KAÇ OKUL TERCİH EDİLECEK?</a:t>
            </a:r>
            <a:r>
              <a:rPr lang="en-US" dirty="0"/>
              <a:t/>
            </a:r>
            <a:br>
              <a:rPr lang="en-US" dirty="0"/>
            </a:br>
            <a:endParaRPr lang="vi-VN" dirty="0"/>
          </a:p>
        </p:txBody>
      </p:sp>
      <p:sp>
        <p:nvSpPr>
          <p:cNvPr id="8" name="Title 13"/>
          <p:cNvSpPr txBox="1">
            <a:spLocks/>
          </p:cNvSpPr>
          <p:nvPr/>
        </p:nvSpPr>
        <p:spPr>
          <a:xfrm>
            <a:off x="5838784" y="2062994"/>
            <a:ext cx="6480720" cy="1969770"/>
          </a:xfrm>
          <a:prstGeom prst="rect">
            <a:avLst/>
          </a:prstGeom>
        </p:spPr>
        <p:txBody>
          <a:bodyPr vert="horz" wrap="square" lIns="121920" tIns="60960" rIns="121920" bIns="6096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r>
              <a:rPr lang="tr-TR" sz="4000" b="1" i="1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Tercihlerde </a:t>
            </a:r>
            <a:r>
              <a:rPr lang="tr-TR" sz="4000" b="1" i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öğrencinin </a:t>
            </a:r>
            <a:r>
              <a:rPr lang="tr-TR" sz="4000" b="1" i="1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karşısına 9 okul çıkacak.</a:t>
            </a:r>
          </a:p>
          <a:p>
            <a:r>
              <a:rPr lang="tr-TR" sz="4000" b="1" i="1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5 tanesi tercih edilecek.</a:t>
            </a:r>
            <a:endParaRPr lang="en-US" sz="4000" b="1" i="1" dirty="0">
              <a:solidFill>
                <a:schemeClr val="accent5">
                  <a:lumMod val="75000"/>
                </a:schemeClr>
              </a:solidFill>
              <a:latin typeface="+mj-lt"/>
              <a:ea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5931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0000">
        <p:split orient="vert"/>
      </p:transition>
    </mc:Choice>
    <mc:Fallback>
      <p:transition spd="slow" advTm="10000">
        <p:split orient="vert"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C111A0AC-682C-45C4-B69D-927610989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B22222"/>
                </a:solidFill>
                <a:latin typeface="times new roman" panose="02020603050405020304" pitchFamily="18" charset="0"/>
              </a:rPr>
              <a:t>SINAVA GİREN TÜM ÖĞRENCİLERİN ORTALAMASI NE OLDU?</a:t>
            </a:r>
            <a:r>
              <a:rPr lang="tr-TR" b="1" dirty="0">
                <a:latin typeface="Source Sans Pro" panose="020B0503030403020204" pitchFamily="34" charset="0"/>
              </a:rPr>
              <a:t/>
            </a:r>
            <a:br>
              <a:rPr lang="tr-TR" b="1" dirty="0">
                <a:latin typeface="Source Sans Pro" panose="020B0503030403020204" pitchFamily="34" charset="0"/>
              </a:rPr>
            </a:br>
            <a:endParaRPr lang="tr-TR" dirty="0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042F2C65-4913-4A49-B1D3-533D021CC2C8}"/>
              </a:ext>
            </a:extLst>
          </p:cNvPr>
          <p:cNvSpPr/>
          <p:nvPr/>
        </p:nvSpPr>
        <p:spPr>
          <a:xfrm>
            <a:off x="844062" y="1705708"/>
            <a:ext cx="966274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b="1" dirty="0">
              <a:solidFill>
                <a:srgbClr val="B22222"/>
              </a:solidFill>
              <a:latin typeface="times new roman" panose="02020603050405020304" pitchFamily="18" charset="0"/>
            </a:endParaRPr>
          </a:p>
          <a:p>
            <a:endParaRPr lang="tr-TR" b="1" dirty="0">
              <a:solidFill>
                <a:srgbClr val="B22222"/>
              </a:solidFill>
              <a:latin typeface="times new roman" panose="02020603050405020304" pitchFamily="18" charset="0"/>
            </a:endParaRPr>
          </a:p>
          <a:p>
            <a:r>
              <a:rPr lang="tr-TR" sz="2400" dirty="0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İşte sınava giren 971 bin 657 öğrencinin testlerdeki ortalamaları: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400" dirty="0">
                <a:solidFill>
                  <a:srgbClr val="B22222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Türkçe (20 soru): </a:t>
            </a:r>
            <a:r>
              <a:rPr lang="tr-TR" sz="2400" dirty="0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12.5539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400" dirty="0">
                <a:solidFill>
                  <a:srgbClr val="B22222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Matematik: (20 soru):</a:t>
            </a:r>
            <a:r>
              <a:rPr lang="tr-TR" sz="2400" dirty="0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 4.9534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400" dirty="0">
                <a:solidFill>
                  <a:srgbClr val="B22222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Fen Bilimleri (20 Soru):</a:t>
            </a:r>
            <a:r>
              <a:rPr lang="tr-TR" sz="2400" dirty="0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 9.2265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400" dirty="0">
                <a:solidFill>
                  <a:srgbClr val="B22222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T.C. İnkılap Tarihi ve Atatürkçülük (10 Soru): </a:t>
            </a:r>
            <a:r>
              <a:rPr lang="tr-TR" sz="2400" dirty="0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7.4010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400" dirty="0">
                <a:solidFill>
                  <a:srgbClr val="B22222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Din Kültürü ve Ahlâk Bilgisi (10 Soru):</a:t>
            </a:r>
            <a:r>
              <a:rPr lang="tr-TR" sz="2400" dirty="0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 8.4051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400" dirty="0">
                <a:solidFill>
                  <a:srgbClr val="B22222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Yabancı Dil (10 Soru):</a:t>
            </a:r>
            <a:endParaRPr lang="tr-TR" sz="2400" dirty="0">
              <a:solidFill>
                <a:srgbClr val="000000"/>
              </a:solidFill>
              <a:latin typeface="Source Sans Pro SemiBold" panose="020B0603030403020204" pitchFamily="34" charset="0"/>
              <a:ea typeface="Source Sans Pro SemiBold" panose="020B0603030403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400" dirty="0">
                <a:solidFill>
                  <a:srgbClr val="2F4F4F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İngilizce:</a:t>
            </a:r>
            <a:r>
              <a:rPr lang="tr-TR" sz="2400" dirty="0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 5.1457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400" dirty="0">
                <a:solidFill>
                  <a:srgbClr val="2F4F4F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İtalyanca:</a:t>
            </a:r>
            <a:r>
              <a:rPr lang="tr-TR" sz="2400" dirty="0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 6.6522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400" dirty="0">
                <a:solidFill>
                  <a:srgbClr val="2F4F4F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Fransızca:</a:t>
            </a:r>
            <a:r>
              <a:rPr lang="tr-TR" sz="2400" dirty="0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 9.1884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400" dirty="0">
                <a:solidFill>
                  <a:srgbClr val="2F4F4F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Almanca: </a:t>
            </a:r>
            <a:r>
              <a:rPr lang="tr-TR" sz="2400" dirty="0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9,7538</a:t>
            </a:r>
            <a:endParaRPr lang="tr-TR" sz="2400" b="0" i="0" u="none" strike="noStrike" dirty="0">
              <a:solidFill>
                <a:srgbClr val="000000"/>
              </a:solidFill>
              <a:effectLst/>
              <a:latin typeface="Source Sans Pro SemiBold" panose="020B0603030403020204" pitchFamily="34" charset="0"/>
              <a:ea typeface="Source Sans Pro SemiBold" panose="020B06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8284070"/>
      </p:ext>
    </p:extLst>
  </p:cSld>
  <p:clrMapOvr>
    <a:masterClrMapping/>
  </p:clrMapOvr>
  <p:transition spd="slow" advTm="10000">
    <p:split orient="vert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43D12A6E-306E-4DC0-8651-4B789D898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B22222"/>
                </a:solidFill>
                <a:latin typeface="times new roman" panose="02020603050405020304" pitchFamily="18" charset="0"/>
              </a:rPr>
              <a:t/>
            </a:r>
            <a:br>
              <a:rPr lang="tr-TR" b="1" dirty="0">
                <a:solidFill>
                  <a:srgbClr val="B22222"/>
                </a:solidFill>
                <a:latin typeface="times new roman" panose="02020603050405020304" pitchFamily="18" charset="0"/>
              </a:rPr>
            </a:br>
            <a:r>
              <a:rPr lang="tr-TR" b="1" dirty="0">
                <a:solidFill>
                  <a:srgbClr val="B22222"/>
                </a:solidFill>
                <a:latin typeface="times new roman" panose="02020603050405020304" pitchFamily="18" charset="0"/>
              </a:rPr>
              <a:t>YERLEŞEN ÖĞRENCİLERİN </a:t>
            </a:r>
            <a:br>
              <a:rPr lang="tr-TR" b="1" dirty="0">
                <a:solidFill>
                  <a:srgbClr val="B22222"/>
                </a:solidFill>
                <a:latin typeface="times new roman" panose="02020603050405020304" pitchFamily="18" charset="0"/>
              </a:rPr>
            </a:br>
            <a:r>
              <a:rPr lang="tr-TR" b="1" dirty="0">
                <a:solidFill>
                  <a:srgbClr val="B22222"/>
                </a:solidFill>
                <a:latin typeface="times new roman" panose="02020603050405020304" pitchFamily="18" charset="0"/>
              </a:rPr>
              <a:t>ORTALAMALARI NE OLDU?</a:t>
            </a:r>
            <a:r>
              <a:rPr lang="tr-TR" b="1" dirty="0">
                <a:latin typeface="Source Sans Pro" panose="020B0503030403020204" pitchFamily="34" charset="0"/>
              </a:rPr>
              <a:t/>
            </a:r>
            <a:br>
              <a:rPr lang="tr-TR" b="1" dirty="0">
                <a:latin typeface="Source Sans Pro" panose="020B0503030403020204" pitchFamily="34" charset="0"/>
              </a:rPr>
            </a:br>
            <a:endParaRPr lang="tr-TR" dirty="0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BB98E96B-A7A5-4F57-8C67-1EFC38C0B797}"/>
              </a:ext>
            </a:extLst>
          </p:cNvPr>
          <p:cNvSpPr/>
          <p:nvPr/>
        </p:nvSpPr>
        <p:spPr>
          <a:xfrm>
            <a:off x="1116624" y="2214693"/>
            <a:ext cx="876593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Yerleşen öğrencilerin hangi testte kaç soru yaptıklarına gelince; testlerde yapılma ortalamalarının daha yüksek olduğu görülüyor.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tr-TR" sz="2800" dirty="0">
                <a:solidFill>
                  <a:srgbClr val="B22222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Türkçe (20 soru): </a:t>
            </a:r>
            <a:r>
              <a:rPr lang="tr-TR" sz="2800" dirty="0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16.48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tr-TR" sz="2800" dirty="0">
                <a:solidFill>
                  <a:srgbClr val="B22222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Matematik: (20 soru):</a:t>
            </a:r>
            <a:r>
              <a:rPr lang="tr-TR" sz="2800" dirty="0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 6.9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tr-TR" sz="2800" dirty="0">
                <a:solidFill>
                  <a:srgbClr val="B22222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Fen Bilimleri (20 Soru):</a:t>
            </a:r>
            <a:r>
              <a:rPr lang="tr-TR" sz="2800" dirty="0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 13.05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tr-TR" sz="2800" dirty="0">
                <a:solidFill>
                  <a:srgbClr val="B22222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T.C. İnkılap Tarihi ve Atatürkçülük (10 Soru):</a:t>
            </a:r>
            <a:r>
              <a:rPr lang="tr-TR" sz="2800" dirty="0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 9.26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tr-TR" sz="2800" dirty="0">
                <a:solidFill>
                  <a:srgbClr val="B22222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Din Kültürü ve Ahlâk Bilgisi (10 Soru): </a:t>
            </a:r>
            <a:r>
              <a:rPr lang="tr-TR" sz="2800" dirty="0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9.72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tr-TR" sz="2800" dirty="0">
                <a:solidFill>
                  <a:srgbClr val="B22222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Yabancı Dil (10 Soru):</a:t>
            </a:r>
            <a:r>
              <a:rPr lang="tr-TR" sz="2800" dirty="0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 7.78</a:t>
            </a:r>
            <a:endParaRPr lang="tr-TR" sz="2800" b="0" i="0" u="none" strike="noStrike" dirty="0">
              <a:solidFill>
                <a:srgbClr val="000000"/>
              </a:solidFill>
              <a:effectLst/>
              <a:latin typeface="Source Sans Pro SemiBold" panose="020B0603030403020204" pitchFamily="34" charset="0"/>
              <a:ea typeface="Source Sans Pro SemiBold" panose="020B06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5206093"/>
      </p:ext>
    </p:extLst>
  </p:cSld>
  <p:clrMapOvr>
    <a:masterClrMapping/>
  </p:clrMapOvr>
  <p:transition spd="slow" advTm="10000">
    <p:split orient="vert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118B85B3-8848-44D5-8957-7F4D96282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C00000"/>
                </a:solidFill>
              </a:rPr>
              <a:t>2018 </a:t>
            </a:r>
            <a:r>
              <a:rPr lang="tr-TR" sz="3200" b="1" dirty="0" err="1">
                <a:solidFill>
                  <a:srgbClr val="C00000"/>
                </a:solidFill>
              </a:rPr>
              <a:t>lgs</a:t>
            </a:r>
            <a:r>
              <a:rPr lang="tr-TR" sz="3200" b="1" dirty="0">
                <a:solidFill>
                  <a:srgbClr val="C00000"/>
                </a:solidFill>
              </a:rPr>
              <a:t> </a:t>
            </a:r>
            <a:r>
              <a:rPr lang="tr-TR" sz="3200" b="1" dirty="0" err="1" smtClean="0">
                <a:solidFill>
                  <a:srgbClr val="C00000"/>
                </a:solidFill>
              </a:rPr>
              <a:t>ortalamasI</a:t>
            </a:r>
            <a:r>
              <a:rPr lang="tr-TR" sz="3200" b="1" dirty="0">
                <a:solidFill>
                  <a:srgbClr val="C00000"/>
                </a:solidFill>
              </a:rPr>
              <a:t/>
            </a:r>
            <a:br>
              <a:rPr lang="tr-TR" sz="3200" b="1" dirty="0">
                <a:solidFill>
                  <a:srgbClr val="C00000"/>
                </a:solidFill>
              </a:rPr>
            </a:br>
            <a:endParaRPr lang="tr-TR" sz="3200" b="1" dirty="0">
              <a:solidFill>
                <a:srgbClr val="C00000"/>
              </a:solidFill>
            </a:endParaRPr>
          </a:p>
        </p:txBody>
      </p:sp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xmlns="" id="{054BC56D-CF8D-4DC1-B564-C5F5519C40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60701312"/>
              </p:ext>
            </p:extLst>
          </p:nvPr>
        </p:nvGraphicFramePr>
        <p:xfrm>
          <a:off x="940525" y="1704252"/>
          <a:ext cx="10058403" cy="447447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920640">
                  <a:extLst>
                    <a:ext uri="{9D8B030D-6E8A-4147-A177-3AD203B41FA5}">
                      <a16:colId xmlns:a16="http://schemas.microsoft.com/office/drawing/2014/main" xmlns="" val="2364641437"/>
                    </a:ext>
                  </a:extLst>
                </a:gridCol>
                <a:gridCol w="2108561">
                  <a:extLst>
                    <a:ext uri="{9D8B030D-6E8A-4147-A177-3AD203B41FA5}">
                      <a16:colId xmlns:a16="http://schemas.microsoft.com/office/drawing/2014/main" xmlns="" val="1730248558"/>
                    </a:ext>
                  </a:extLst>
                </a:gridCol>
                <a:gridCol w="2514601"/>
                <a:gridCol w="2514601">
                  <a:extLst>
                    <a:ext uri="{9D8B030D-6E8A-4147-A177-3AD203B41FA5}">
                      <a16:colId xmlns:a16="http://schemas.microsoft.com/office/drawing/2014/main" xmlns="" val="1936733544"/>
                    </a:ext>
                  </a:extLst>
                </a:gridCol>
              </a:tblGrid>
              <a:tr h="1365519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  <a:p>
                      <a:pPr algn="ctr"/>
                      <a:r>
                        <a:rPr lang="tr-TR" dirty="0"/>
                        <a:t>DERS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  <a:p>
                      <a:pPr algn="ctr"/>
                      <a:r>
                        <a:rPr lang="tr-TR" dirty="0" smtClean="0"/>
                        <a:t>SINAVA</a:t>
                      </a:r>
                      <a:r>
                        <a:rPr lang="tr-TR" baseline="0" dirty="0" smtClean="0"/>
                        <a:t> GİREN ÖRENCİ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/>
                        <a:t>NET </a:t>
                      </a:r>
                      <a:r>
                        <a:rPr lang="tr-TR" dirty="0" smtClean="0"/>
                        <a:t>SAYISI </a:t>
                      </a:r>
                    </a:p>
                    <a:p>
                      <a:pPr algn="ctr"/>
                      <a:r>
                        <a:rPr lang="tr-TR" dirty="0" smtClean="0"/>
                        <a:t>971.657</a:t>
                      </a:r>
                    </a:p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 smtClean="0"/>
                    </a:p>
                    <a:p>
                      <a:pPr algn="ctr"/>
                      <a:r>
                        <a:rPr lang="tr-TR" dirty="0" smtClean="0"/>
                        <a:t>YERLEŞEN</a:t>
                      </a:r>
                      <a:r>
                        <a:rPr lang="tr-TR" baseline="0" dirty="0" smtClean="0"/>
                        <a:t> ÖĞRENCİ NETLERİ</a:t>
                      </a:r>
                    </a:p>
                    <a:p>
                      <a:pPr algn="ctr"/>
                      <a:r>
                        <a:rPr lang="tr-TR" baseline="0" dirty="0" smtClean="0"/>
                        <a:t>127.420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  <a:p>
                      <a:pPr algn="ctr"/>
                      <a:r>
                        <a:rPr lang="tr-TR" dirty="0"/>
                        <a:t>OKUL NET </a:t>
                      </a:r>
                      <a:r>
                        <a:rPr lang="tr-TR" dirty="0" smtClean="0"/>
                        <a:t>SAYISI</a:t>
                      </a:r>
                    </a:p>
                    <a:p>
                      <a:pPr algn="ctr"/>
                      <a:r>
                        <a:rPr lang="tr-TR" dirty="0" smtClean="0"/>
                        <a:t>601ÖĞRENCİ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7102304"/>
                  </a:ext>
                </a:extLst>
              </a:tr>
              <a:tr h="439772">
                <a:tc>
                  <a:txBody>
                    <a:bodyPr/>
                    <a:lstStyle/>
                    <a:p>
                      <a:r>
                        <a:rPr lang="tr-TR" dirty="0"/>
                        <a:t>TÜRKÇE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12.55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latin typeface="Source Sans Pro SemiBold" panose="020B0603030403020204" pitchFamily="34" charset="0"/>
                          <a:ea typeface="Source Sans Pro SemiBold" panose="020B0603030403020204" pitchFamily="34" charset="0"/>
                        </a:rPr>
                        <a:t>16.48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/>
                        <a:t>14.78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65040515"/>
                  </a:ext>
                </a:extLst>
              </a:tr>
              <a:tr h="445879">
                <a:tc>
                  <a:txBody>
                    <a:bodyPr/>
                    <a:lstStyle/>
                    <a:p>
                      <a:r>
                        <a:rPr lang="tr-TR" dirty="0"/>
                        <a:t>MATEMATİK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4.95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/>
                        <a:t>6.9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/>
                        <a:t>3.83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92834120"/>
                  </a:ext>
                </a:extLst>
              </a:tr>
              <a:tr h="445879">
                <a:tc>
                  <a:txBody>
                    <a:bodyPr/>
                    <a:lstStyle/>
                    <a:p>
                      <a:r>
                        <a:rPr lang="tr-TR" dirty="0"/>
                        <a:t>FEN BİLGİSİ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9.22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/>
                        <a:t>13.05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/>
                        <a:t>10.95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42917964"/>
                  </a:ext>
                </a:extLst>
              </a:tr>
              <a:tr h="752988">
                <a:tc>
                  <a:txBody>
                    <a:bodyPr/>
                    <a:lstStyle/>
                    <a:p>
                      <a:r>
                        <a:rPr lang="tr-TR" dirty="0"/>
                        <a:t>TC </a:t>
                      </a:r>
                      <a:r>
                        <a:rPr lang="tr-TR" dirty="0" smtClean="0"/>
                        <a:t>İNKILAP TARİHİ ve ATATÜRKÇÜLÜK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8.40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/>
                        <a:t>9.26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/>
                        <a:t>8.53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15136872"/>
                  </a:ext>
                </a:extLst>
              </a:tr>
              <a:tr h="445879">
                <a:tc>
                  <a:txBody>
                    <a:bodyPr/>
                    <a:lstStyle/>
                    <a:p>
                      <a:r>
                        <a:rPr lang="tr-TR" dirty="0"/>
                        <a:t>İNGİLİZCE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5.14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/>
                        <a:t>7.78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/>
                        <a:t>7.28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2047756"/>
                  </a:ext>
                </a:extLst>
              </a:tr>
              <a:tr h="481042">
                <a:tc>
                  <a:txBody>
                    <a:bodyPr/>
                    <a:lstStyle/>
                    <a:p>
                      <a:r>
                        <a:rPr lang="tr-TR" dirty="0" err="1"/>
                        <a:t>DKveAB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8.40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/>
                        <a:t>9.72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/>
                        <a:t>9.24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493671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447774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0000">
        <p:split orient="vert"/>
      </p:transition>
    </mc:Choice>
    <mc:Fallback>
      <p:transition spd="slow" advTm="10000">
        <p:split orient="vert"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11C049C-B506-4964-8B2B-6DF2E8EDB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B22222"/>
                </a:solidFill>
                <a:latin typeface="times new roman" panose="02020603050405020304" pitchFamily="18" charset="0"/>
              </a:rPr>
              <a:t>TÜM ÖĞRENCİLERİN BİLGİLERİNE GÖRE PUAN ORTALAMALARI</a:t>
            </a:r>
            <a:r>
              <a:rPr lang="tr-TR" b="1" dirty="0">
                <a:latin typeface="Source Sans Pro" panose="020B0503030403020204" pitchFamily="34" charset="0"/>
              </a:rPr>
              <a:t/>
            </a:r>
            <a:br>
              <a:rPr lang="tr-TR" b="1" dirty="0">
                <a:latin typeface="Source Sans Pro" panose="020B0503030403020204" pitchFamily="34" charset="0"/>
              </a:rPr>
            </a:br>
            <a:endParaRPr lang="tr-TR" dirty="0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86BE2A9D-DEDA-4D24-900D-0D68A6F38B54}"/>
              </a:ext>
            </a:extLst>
          </p:cNvPr>
          <p:cNvSpPr/>
          <p:nvPr/>
        </p:nvSpPr>
        <p:spPr>
          <a:xfrm>
            <a:off x="1019908" y="2321169"/>
            <a:ext cx="812409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dirty="0">
                <a:solidFill>
                  <a:srgbClr val="000000"/>
                </a:solidFill>
                <a:latin typeface="Source Sans Pro" panose="020B0503030403020204" pitchFamily="34" charset="0"/>
              </a:rPr>
              <a:t> </a:t>
            </a: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</a:rPr>
              <a:t>Sınava giren öğrencilerin;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</a:rPr>
              <a:t>764 bin 423’ü ortaokul,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</a:rPr>
              <a:t>79 bin 330’u özel okul,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</a:rPr>
              <a:t>14 bin 65’i ise yatılı bölge okulu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</a:rPr>
              <a:t>113 bin 799’u imam hatip, öğrencilerinden oluştu.</a:t>
            </a:r>
            <a:endParaRPr lang="tr-TR" dirty="0">
              <a:solidFill>
                <a:srgbClr val="000000"/>
              </a:solidFill>
              <a:latin typeface="Source Sans Pro" panose="020B0503030403020204" pitchFamily="34" charset="0"/>
            </a:endParaRPr>
          </a:p>
          <a:p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</a:rPr>
              <a:t>Sınava giren tüm öğrencilerin puan ortalamaları dikkate alındığında ortaya çıkan tablo sırasıyla  şöyle:</a:t>
            </a:r>
            <a:endParaRPr lang="tr-TR" dirty="0">
              <a:solidFill>
                <a:srgbClr val="000000"/>
              </a:solidFill>
              <a:latin typeface="Source Sans Pro" panose="020B0503030403020204" pitchFamily="34" charset="0"/>
            </a:endParaRPr>
          </a:p>
          <a:p>
            <a:r>
              <a:rPr lang="tr-TR" dirty="0">
                <a:solidFill>
                  <a:srgbClr val="008080"/>
                </a:solidFill>
                <a:latin typeface="times new roman" panose="02020603050405020304" pitchFamily="18" charset="0"/>
              </a:rPr>
              <a:t>Özel Okul: </a:t>
            </a: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</a:rPr>
              <a:t>312.63</a:t>
            </a:r>
            <a:endParaRPr lang="tr-TR" dirty="0">
              <a:solidFill>
                <a:srgbClr val="000000"/>
              </a:solidFill>
              <a:latin typeface="Source Sans Pro" panose="020B0503030403020204" pitchFamily="34" charset="0"/>
            </a:endParaRPr>
          </a:p>
          <a:p>
            <a:r>
              <a:rPr lang="tr-TR" dirty="0">
                <a:solidFill>
                  <a:srgbClr val="008080"/>
                </a:solidFill>
                <a:latin typeface="times new roman" panose="02020603050405020304" pitchFamily="18" charset="0"/>
              </a:rPr>
              <a:t>İmam Hatip:</a:t>
            </a: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</a:rPr>
              <a:t> 231.72</a:t>
            </a:r>
            <a:endParaRPr lang="tr-TR" dirty="0">
              <a:solidFill>
                <a:srgbClr val="000000"/>
              </a:solidFill>
              <a:latin typeface="Source Sans Pro" panose="020B0503030403020204" pitchFamily="34" charset="0"/>
            </a:endParaRPr>
          </a:p>
          <a:p>
            <a:r>
              <a:rPr lang="tr-TR" dirty="0">
                <a:solidFill>
                  <a:srgbClr val="008080"/>
                </a:solidFill>
                <a:latin typeface="times new roman" panose="02020603050405020304" pitchFamily="18" charset="0"/>
              </a:rPr>
              <a:t>Ortaokul:</a:t>
            </a: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</a:rPr>
              <a:t> 230.98</a:t>
            </a:r>
            <a:endParaRPr lang="tr-TR" dirty="0">
              <a:solidFill>
                <a:srgbClr val="000000"/>
              </a:solidFill>
              <a:latin typeface="Source Sans Pro" panose="020B0503030403020204" pitchFamily="34" charset="0"/>
            </a:endParaRPr>
          </a:p>
          <a:p>
            <a:r>
              <a:rPr lang="tr-TR" dirty="0">
                <a:solidFill>
                  <a:srgbClr val="008080"/>
                </a:solidFill>
                <a:latin typeface="times new roman" panose="02020603050405020304" pitchFamily="18" charset="0"/>
              </a:rPr>
              <a:t>Yatılı Bölge Okulu:</a:t>
            </a: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</a:rPr>
              <a:t> 209.16</a:t>
            </a:r>
            <a:endParaRPr lang="tr-TR" dirty="0">
              <a:solidFill>
                <a:srgbClr val="000000"/>
              </a:solidFill>
              <a:latin typeface="Source Sans Pro" panose="020B0503030403020204" pitchFamily="34" charset="0"/>
            </a:endParaRPr>
          </a:p>
          <a:p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</a:rPr>
              <a:t>Tüm öğrenciler dikkate alındığında puan ortalaması 237.42.</a:t>
            </a:r>
            <a:endParaRPr lang="tr-TR" dirty="0">
              <a:solidFill>
                <a:srgbClr val="000000"/>
              </a:solidFill>
              <a:latin typeface="Source Sans Pro" panose="020B0503030403020204" pitchFamily="34" charset="0"/>
            </a:endParaRPr>
          </a:p>
          <a:p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</a:rPr>
              <a:t>Sadece yerleşen öğrenciler dikkate alındığında ise merkezi sınav puanı ortalaması  346.45. Bu puan ile tüm öğrencilerin puanları dikkate alındığında ise aradaki fark 109.03 puan.</a:t>
            </a:r>
            <a:endParaRPr lang="tr-TR" dirty="0">
              <a:solidFill>
                <a:srgbClr val="000000"/>
              </a:solidFill>
              <a:latin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1876198"/>
      </p:ext>
    </p:extLst>
  </p:cSld>
  <p:clrMapOvr>
    <a:masterClrMapping/>
  </p:clrMapOvr>
  <p:transition spd="slow" advTm="10000">
    <p:split orient="vert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1825B931-795B-492D-B155-6F502B2878D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097156" y="705678"/>
            <a:ext cx="8266043" cy="4521960"/>
          </a:xfrm>
        </p:spPr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sz="7200" dirty="0">
                <a:solidFill>
                  <a:srgbClr val="C00000"/>
                </a:solidFill>
              </a:rPr>
              <a:t>KATILIMINIZ İÇİN TEŞEKKÜRLER</a:t>
            </a:r>
          </a:p>
        </p:txBody>
      </p:sp>
    </p:spTree>
    <p:extLst>
      <p:ext uri="{BB962C8B-B14F-4D97-AF65-F5344CB8AC3E}">
        <p14:creationId xmlns:p14="http://schemas.microsoft.com/office/powerpoint/2010/main" xmlns="" val="7306780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0000">
        <p:split orient="vert"/>
      </p:transition>
    </mc:Choice>
    <mc:Fallback>
      <p:transition spd="slow" advTm="10000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AD9AD13-AFE1-4BC5-BDE6-CB696B576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2330" y="618518"/>
            <a:ext cx="10025896" cy="107040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xmlns="" id="{D894F77B-4DF9-41F8-892A-031C1F66F9A7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xmlns="" val="3752828007"/>
              </p:ext>
            </p:extLst>
          </p:nvPr>
        </p:nvGraphicFramePr>
        <p:xfrm>
          <a:off x="913775" y="618518"/>
          <a:ext cx="11516764" cy="57368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7087308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0000">
        <p:split orient="vert"/>
      </p:transition>
    </mc:Choice>
    <mc:Fallback>
      <p:transition spd="slow" advTm="10000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23122B76-3E25-4B10-BF5B-0099D1D62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868293"/>
            <a:ext cx="10364451" cy="1596177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531E41EE-CB47-4350-A1B5-6CB58E6D2ED3}"/>
              </a:ext>
            </a:extLst>
          </p:cNvPr>
          <p:cNvSpPr txBox="1">
            <a:spLocks/>
          </p:cNvSpPr>
          <p:nvPr/>
        </p:nvSpPr>
        <p:spPr>
          <a:xfrm>
            <a:off x="913774" y="1020560"/>
            <a:ext cx="10363826" cy="1194133"/>
          </a:xfrm>
          <a:prstGeom prst="rect">
            <a:avLst/>
          </a:prstGeom>
          <a:gradFill rotWithShape="1">
            <a:gsLst>
              <a:gs pos="0">
                <a:srgbClr val="4472C4">
                  <a:satMod val="103000"/>
                  <a:lumMod val="102000"/>
                  <a:tint val="94000"/>
                </a:srgbClr>
              </a:gs>
              <a:gs pos="50000">
                <a:srgbClr val="4472C4">
                  <a:satMod val="110000"/>
                  <a:lumMod val="100000"/>
                  <a:shade val="100000"/>
                </a:srgbClr>
              </a:gs>
              <a:gs pos="100000">
                <a:srgbClr val="4472C4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1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SINAVLA ÖĞRENCİ ALAN LİSELER HANGİLERİ?</a:t>
            </a:r>
            <a:endParaRPr kumimoji="0" lang="en-US" sz="4000" b="1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0" name="Group 2">
            <a:extLst>
              <a:ext uri="{FF2B5EF4-FFF2-40B4-BE49-F238E27FC236}">
                <a16:creationId xmlns:a16="http://schemas.microsoft.com/office/drawing/2014/main" xmlns="" id="{7240D462-2D0A-4E0B-BBA7-97B97688A8A1}"/>
              </a:ext>
            </a:extLst>
          </p:cNvPr>
          <p:cNvGrpSpPr/>
          <p:nvPr/>
        </p:nvGrpSpPr>
        <p:grpSpPr>
          <a:xfrm>
            <a:off x="578583" y="2432021"/>
            <a:ext cx="2644129" cy="1861683"/>
            <a:chOff x="1591778" y="2603321"/>
            <a:chExt cx="3245709" cy="1891440"/>
          </a:xfrm>
          <a:effectLst>
            <a:outerShdw blurRad="50800" dist="50800" dir="5400000" algn="ctr" rotWithShape="0">
              <a:schemeClr val="accent1"/>
            </a:outerShdw>
            <a:reflection blurRad="25400" stA="99000" endPos="0" dist="50800" dir="5400000" sy="-100000" algn="bl" rotWithShape="0"/>
          </a:effectLst>
        </p:grpSpPr>
        <p:sp>
          <p:nvSpPr>
            <p:cNvPr id="11" name="Freeform 3">
              <a:extLst>
                <a:ext uri="{FF2B5EF4-FFF2-40B4-BE49-F238E27FC236}">
                  <a16:creationId xmlns:a16="http://schemas.microsoft.com/office/drawing/2014/main" xmlns="" id="{8C14D630-4167-47CC-A8A5-126467D5DF11}"/>
                </a:ext>
              </a:extLst>
            </p:cNvPr>
            <p:cNvSpPr/>
            <p:nvPr/>
          </p:nvSpPr>
          <p:spPr>
            <a:xfrm>
              <a:off x="2132729" y="2603321"/>
              <a:ext cx="2461863" cy="1891440"/>
            </a:xfrm>
            <a:custGeom>
              <a:avLst/>
              <a:gdLst>
                <a:gd name="connsiteX0" fmla="*/ 0 w 2095500"/>
                <a:gd name="connsiteY0" fmla="*/ 274760 h 1831730"/>
                <a:gd name="connsiteX1" fmla="*/ 1179635 w 2095500"/>
                <a:gd name="connsiteY1" fmla="*/ 274760 h 1831730"/>
                <a:gd name="connsiteX2" fmla="*/ 1179635 w 2095500"/>
                <a:gd name="connsiteY2" fmla="*/ 0 h 1831730"/>
                <a:gd name="connsiteX3" fmla="*/ 2095500 w 2095500"/>
                <a:gd name="connsiteY3" fmla="*/ 915865 h 1831730"/>
                <a:gd name="connsiteX4" fmla="*/ 1179635 w 2095500"/>
                <a:gd name="connsiteY4" fmla="*/ 1831730 h 1831730"/>
                <a:gd name="connsiteX5" fmla="*/ 1179635 w 2095500"/>
                <a:gd name="connsiteY5" fmla="*/ 1556971 h 1831730"/>
                <a:gd name="connsiteX6" fmla="*/ 0 w 2095500"/>
                <a:gd name="connsiteY6" fmla="*/ 1556971 h 1831730"/>
                <a:gd name="connsiteX7" fmla="*/ 0 w 2095500"/>
                <a:gd name="connsiteY7" fmla="*/ 274760 h 1831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095500" h="1831730">
                  <a:moveTo>
                    <a:pt x="0" y="274760"/>
                  </a:moveTo>
                  <a:lnTo>
                    <a:pt x="1179635" y="274760"/>
                  </a:lnTo>
                  <a:lnTo>
                    <a:pt x="1179635" y="0"/>
                  </a:lnTo>
                  <a:lnTo>
                    <a:pt x="2095500" y="915865"/>
                  </a:lnTo>
                  <a:lnTo>
                    <a:pt x="1179635" y="1831730"/>
                  </a:lnTo>
                  <a:lnTo>
                    <a:pt x="1179635" y="1556971"/>
                  </a:lnTo>
                  <a:lnTo>
                    <a:pt x="0" y="1556971"/>
                  </a:lnTo>
                  <a:lnTo>
                    <a:pt x="0" y="274760"/>
                  </a:lnTo>
                  <a:close/>
                </a:path>
              </a:pathLst>
            </a:custGeom>
            <a:solidFill>
              <a:schemeClr val="accent3">
                <a:alpha val="95000"/>
              </a:schemeClr>
            </a:solidFill>
            <a:ln>
              <a:noFill/>
            </a:ln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84835" tIns="290000" rIns="580549" bIns="289999" numCol="1" spcCol="1270" anchor="ctr" anchorCtr="0">
              <a:noAutofit/>
            </a:bodyPr>
            <a:lstStyle/>
            <a:p>
              <a:pPr marL="228600" lvl="1" indent="-22860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2400" kern="1200" dirty="0"/>
            </a:p>
            <a:p>
              <a:pPr marL="228600" lvl="1" indent="-22860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2400" kern="1200" dirty="0"/>
            </a:p>
          </p:txBody>
        </p:sp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xmlns="" id="{1E9936F4-9F85-4670-8517-CE1BB52C72C1}"/>
                </a:ext>
              </a:extLst>
            </p:cNvPr>
            <p:cNvSpPr/>
            <p:nvPr/>
          </p:nvSpPr>
          <p:spPr>
            <a:xfrm>
              <a:off x="1591778" y="3008089"/>
              <a:ext cx="1081904" cy="1081904"/>
            </a:xfrm>
            <a:custGeom>
              <a:avLst/>
              <a:gdLst>
                <a:gd name="connsiteX0" fmla="*/ 0 w 1047750"/>
                <a:gd name="connsiteY0" fmla="*/ 523875 h 1047750"/>
                <a:gd name="connsiteX1" fmla="*/ 523875 w 1047750"/>
                <a:gd name="connsiteY1" fmla="*/ 0 h 1047750"/>
                <a:gd name="connsiteX2" fmla="*/ 1047750 w 1047750"/>
                <a:gd name="connsiteY2" fmla="*/ 523875 h 1047750"/>
                <a:gd name="connsiteX3" fmla="*/ 523875 w 1047750"/>
                <a:gd name="connsiteY3" fmla="*/ 1047750 h 1047750"/>
                <a:gd name="connsiteX4" fmla="*/ 0 w 1047750"/>
                <a:gd name="connsiteY4" fmla="*/ 523875 h 1047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47750" h="1047750">
                  <a:moveTo>
                    <a:pt x="0" y="523875"/>
                  </a:moveTo>
                  <a:cubicBezTo>
                    <a:pt x="0" y="234547"/>
                    <a:pt x="234547" y="0"/>
                    <a:pt x="523875" y="0"/>
                  </a:cubicBezTo>
                  <a:cubicBezTo>
                    <a:pt x="813203" y="0"/>
                    <a:pt x="1047750" y="234547"/>
                    <a:pt x="1047750" y="523875"/>
                  </a:cubicBezTo>
                  <a:cubicBezTo>
                    <a:pt x="1047750" y="813203"/>
                    <a:pt x="813203" y="1047750"/>
                    <a:pt x="523875" y="1047750"/>
                  </a:cubicBezTo>
                  <a:cubicBezTo>
                    <a:pt x="234547" y="1047750"/>
                    <a:pt x="0" y="813203"/>
                    <a:pt x="0" y="523875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68679" tIns="168679" rIns="168679" bIns="168679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3200" b="1" kern="1200" dirty="0">
                  <a:solidFill>
                    <a:schemeClr val="bg1"/>
                  </a:solidFill>
                </a:rPr>
                <a:t>1</a:t>
              </a:r>
              <a:endParaRPr lang="en-US" sz="3200" b="1" kern="1200" dirty="0">
                <a:solidFill>
                  <a:schemeClr val="bg1"/>
                </a:solidFill>
              </a:endParaRPr>
            </a:p>
          </p:txBody>
        </p:sp>
        <p:sp>
          <p:nvSpPr>
            <p:cNvPr id="13" name="Rectangle 6">
              <a:extLst>
                <a:ext uri="{FF2B5EF4-FFF2-40B4-BE49-F238E27FC236}">
                  <a16:creationId xmlns:a16="http://schemas.microsoft.com/office/drawing/2014/main" xmlns="" id="{56BD4A45-8AEF-47D7-940C-E80591512097}"/>
                </a:ext>
              </a:extLst>
            </p:cNvPr>
            <p:cNvSpPr/>
            <p:nvPr/>
          </p:nvSpPr>
          <p:spPr>
            <a:xfrm>
              <a:off x="2603742" y="3236127"/>
              <a:ext cx="2233745" cy="513538"/>
            </a:xfrm>
            <a:prstGeom prst="rect">
              <a:avLst/>
            </a:prstGeom>
            <a:ln>
              <a:noFill/>
            </a:ln>
          </p:spPr>
          <p:txBody>
            <a:bodyPr wrap="none" anchor="ctr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tr-TR" sz="2400" b="1" dirty="0">
                  <a:solidFill>
                    <a:schemeClr val="bg1"/>
                  </a:solidFill>
                  <a:latin typeface="+mj-lt"/>
                  <a:ea typeface="Roboto Light" panose="02000000000000000000" pitchFamily="2" charset="0"/>
                  <a:cs typeface="Oswald Regular"/>
                </a:rPr>
                <a:t>FEN LİSELERİ</a:t>
              </a:r>
              <a:endParaRPr lang="en-US" sz="2400" b="1" dirty="0">
                <a:solidFill>
                  <a:schemeClr val="bg1"/>
                </a:solidFill>
                <a:latin typeface="+mj-lt"/>
                <a:ea typeface="Roboto Light" panose="02000000000000000000" pitchFamily="2" charset="0"/>
                <a:cs typeface="Oswald Regular"/>
              </a:endParaRPr>
            </a:p>
          </p:txBody>
        </p:sp>
        <p:sp>
          <p:nvSpPr>
            <p:cNvPr id="14" name="Rectangle 7">
              <a:extLst>
                <a:ext uri="{FF2B5EF4-FFF2-40B4-BE49-F238E27FC236}">
                  <a16:creationId xmlns:a16="http://schemas.microsoft.com/office/drawing/2014/main" xmlns="" id="{90501D22-18C5-4218-8F04-4578E1B54429}"/>
                </a:ext>
              </a:extLst>
            </p:cNvPr>
            <p:cNvSpPr/>
            <p:nvPr/>
          </p:nvSpPr>
          <p:spPr>
            <a:xfrm>
              <a:off x="2673681" y="3371137"/>
              <a:ext cx="1557835" cy="312696"/>
            </a:xfrm>
            <a:prstGeom prst="rect">
              <a:avLst/>
            </a:prstGeom>
            <a:ln>
              <a:noFill/>
            </a:ln>
          </p:spPr>
          <p:txBody>
            <a:bodyPr wrap="square" anchor="ctr">
              <a:spAutoFit/>
            </a:bodyPr>
            <a:lstStyle/>
            <a:p>
              <a:endPara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21" name="Ok: Sağ 20">
            <a:extLst>
              <a:ext uri="{FF2B5EF4-FFF2-40B4-BE49-F238E27FC236}">
                <a16:creationId xmlns:a16="http://schemas.microsoft.com/office/drawing/2014/main" xmlns="" id="{1F65FE1A-2182-488A-B95F-AB116BB03751}"/>
              </a:ext>
            </a:extLst>
          </p:cNvPr>
          <p:cNvSpPr/>
          <p:nvPr/>
        </p:nvSpPr>
        <p:spPr>
          <a:xfrm>
            <a:off x="3710582" y="2447894"/>
            <a:ext cx="1957753" cy="1938328"/>
          </a:xfrm>
          <a:prstGeom prst="rightArrow">
            <a:avLst>
              <a:gd name="adj1" fmla="val 50000"/>
              <a:gd name="adj2" fmla="val 44553"/>
            </a:avLst>
          </a:prstGeom>
          <a:effectLst>
            <a:outerShdw blurRad="50800" dist="50800" dir="5400000" algn="ctr" rotWithShape="0">
              <a:srgbClr val="FFFF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ANADOLU LİSELERİ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xmlns="" id="{6014B65D-E6A9-42CF-A132-662CF2BF55B8}"/>
              </a:ext>
            </a:extLst>
          </p:cNvPr>
          <p:cNvSpPr/>
          <p:nvPr/>
        </p:nvSpPr>
        <p:spPr>
          <a:xfrm>
            <a:off x="3463038" y="3036766"/>
            <a:ext cx="474193" cy="68465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sp>
        <p:nvSpPr>
          <p:cNvPr id="23" name="Ok: Sağ 22">
            <a:extLst>
              <a:ext uri="{FF2B5EF4-FFF2-40B4-BE49-F238E27FC236}">
                <a16:creationId xmlns:a16="http://schemas.microsoft.com/office/drawing/2014/main" xmlns="" id="{08DBDAE1-5FD3-43DD-B1FA-E1578F73CA67}"/>
              </a:ext>
            </a:extLst>
          </p:cNvPr>
          <p:cNvSpPr/>
          <p:nvPr/>
        </p:nvSpPr>
        <p:spPr>
          <a:xfrm>
            <a:off x="6086353" y="2447894"/>
            <a:ext cx="2153455" cy="1938328"/>
          </a:xfrm>
          <a:prstGeom prst="rightArrow">
            <a:avLst/>
          </a:prstGeom>
          <a:effectLst>
            <a:outerShdw blurRad="50800" dist="50800" dir="5400000" algn="ctr" rotWithShape="0">
              <a:srgbClr val="FFFF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SOSYAL BİLİMLER LİSELERİ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xmlns="" id="{B7D38CD4-21F1-4269-8E72-33B311E5D495}"/>
              </a:ext>
            </a:extLst>
          </p:cNvPr>
          <p:cNvSpPr/>
          <p:nvPr/>
        </p:nvSpPr>
        <p:spPr>
          <a:xfrm>
            <a:off x="5823939" y="3074731"/>
            <a:ext cx="344892" cy="6466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  <p:sp>
        <p:nvSpPr>
          <p:cNvPr id="25" name="İçerik Yer Tutucusu 24">
            <a:extLst>
              <a:ext uri="{FF2B5EF4-FFF2-40B4-BE49-F238E27FC236}">
                <a16:creationId xmlns:a16="http://schemas.microsoft.com/office/drawing/2014/main" xmlns="" id="{C7014152-31E1-491F-AED0-93B6ECCBF4D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678009" y="2365131"/>
            <a:ext cx="2446254" cy="2189281"/>
          </a:xfrm>
          <a:prstGeom prst="rightArrow">
            <a:avLst/>
          </a:prstGeom>
          <a:effectLst>
            <a:outerShdw blurRad="50800" dist="50800" dir="5400000" algn="ctr" rotWithShape="0">
              <a:srgbClr val="FFFF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dirty="0"/>
              <a:t>PROJE OKULLARI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xmlns="" id="{DB012AA8-C1FC-4FF0-9FE2-980C1138F68D}"/>
              </a:ext>
            </a:extLst>
          </p:cNvPr>
          <p:cNvSpPr/>
          <p:nvPr/>
        </p:nvSpPr>
        <p:spPr>
          <a:xfrm>
            <a:off x="8417669" y="3129678"/>
            <a:ext cx="532900" cy="6614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xmlns="" val="38466827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0000">
        <p:split orient="vert"/>
      </p:transition>
    </mc:Choice>
    <mc:Fallback>
      <p:transition spd="slow" advTm="10000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İçerik Yer Tutucusu 4">
            <a:extLst>
              <a:ext uri="{FF2B5EF4-FFF2-40B4-BE49-F238E27FC236}">
                <a16:creationId xmlns:a16="http://schemas.microsoft.com/office/drawing/2014/main" xmlns="" id="{CA26A25C-EFAA-4D33-80E0-AC275C8EA5D3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xmlns="" val="838037334"/>
              </p:ext>
            </p:extLst>
          </p:nvPr>
        </p:nvGraphicFramePr>
        <p:xfrm>
          <a:off x="914400" y="2366963"/>
          <a:ext cx="10363200" cy="376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xmlns="" val="3387404687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xmlns="" val="2436420227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xmlns="" val="4119700783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xmlns="" val="1126870722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OKUL SAYILARI VE KONTENJANLARI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2546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>
                          <a:solidFill>
                            <a:srgbClr val="0070C0"/>
                          </a:solidFill>
                        </a:rPr>
                        <a:t>OKUL TÜRÜ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>
                          <a:solidFill>
                            <a:srgbClr val="0070C0"/>
                          </a:solidFill>
                        </a:rPr>
                        <a:t>OKUL</a:t>
                      </a:r>
                      <a:r>
                        <a:rPr lang="tr-TR" sz="2000" b="1" baseline="0" dirty="0">
                          <a:solidFill>
                            <a:srgbClr val="0070C0"/>
                          </a:solidFill>
                        </a:rPr>
                        <a:t> SAYISI</a:t>
                      </a:r>
                      <a:endParaRPr lang="tr-TR" sz="20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>
                          <a:solidFill>
                            <a:srgbClr val="0070C0"/>
                          </a:solidFill>
                        </a:rPr>
                        <a:t>SINIF</a:t>
                      </a:r>
                      <a:r>
                        <a:rPr lang="tr-TR" sz="2000" b="1" baseline="0" dirty="0">
                          <a:solidFill>
                            <a:srgbClr val="0070C0"/>
                          </a:solidFill>
                        </a:rPr>
                        <a:t> SAYISI</a:t>
                      </a:r>
                      <a:endParaRPr lang="tr-TR" sz="20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>
                          <a:solidFill>
                            <a:srgbClr val="0070C0"/>
                          </a:solidFill>
                        </a:rPr>
                        <a:t>KONTENJANLAR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258371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b="1" i="1" dirty="0"/>
                        <a:t>Fen</a:t>
                      </a:r>
                      <a:r>
                        <a:rPr lang="tr-TR" b="1" i="1" baseline="0" dirty="0"/>
                        <a:t> Lisesi</a:t>
                      </a:r>
                      <a:endParaRPr lang="tr-TR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i="1" dirty="0"/>
                        <a:t>310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i="1" dirty="0"/>
                        <a:t>1.151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i="1" dirty="0"/>
                        <a:t>34.530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9935993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b="1" i="1" dirty="0"/>
                        <a:t>Sosyal</a:t>
                      </a:r>
                      <a:r>
                        <a:rPr lang="tr-TR" b="1" i="1" baseline="0" dirty="0"/>
                        <a:t> bilimler Lisesi</a:t>
                      </a:r>
                      <a:endParaRPr lang="tr-TR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i="1" dirty="0"/>
                        <a:t>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i="1" dirty="0"/>
                        <a:t>316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i="1" dirty="0"/>
                        <a:t>9.420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537234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b="1" i="1" dirty="0"/>
                        <a:t>Anadolu</a:t>
                      </a:r>
                      <a:r>
                        <a:rPr lang="tr-TR" b="1" i="1" baseline="0" dirty="0"/>
                        <a:t> Lisesi</a:t>
                      </a:r>
                      <a:endParaRPr lang="tr-TR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i="1" dirty="0"/>
                        <a:t>266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i="1" dirty="0"/>
                        <a:t>1.403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i="1" dirty="0"/>
                        <a:t>42.100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132208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b="1" i="1" dirty="0"/>
                        <a:t>Mesleki</a:t>
                      </a:r>
                      <a:r>
                        <a:rPr lang="tr-TR" b="1" i="1" baseline="0" dirty="0"/>
                        <a:t> ve Teknik Anadolu Lisesi</a:t>
                      </a:r>
                      <a:endParaRPr lang="tr-TR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i="1" dirty="0"/>
                        <a:t>449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i="1" dirty="0"/>
                        <a:t>639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i="1" dirty="0"/>
                        <a:t>19.170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466485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b="1" i="1" dirty="0"/>
                        <a:t>Anadolu imam</a:t>
                      </a:r>
                      <a:r>
                        <a:rPr lang="tr-TR" b="1" i="1" baseline="0" dirty="0"/>
                        <a:t> Hatip Lisesi</a:t>
                      </a:r>
                      <a:endParaRPr lang="tr-TR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i="1" dirty="0"/>
                        <a:t>334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i="1" dirty="0"/>
                        <a:t>962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i="1" dirty="0"/>
                        <a:t>28.650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453176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b="1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Toplam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1526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4.217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139.120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9432593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xmlns="" id="{A60CF0BB-0A14-4DE0-A46B-FEADD4D3E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19125"/>
            <a:ext cx="10363200" cy="1595438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tr-TR" sz="4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SINAVLA ÖĞRENCİ ALAN LİSELERİN SAYISI?</a:t>
            </a:r>
            <a:endParaRPr lang="en-US" sz="40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8253695"/>
      </p:ext>
    </p:extLst>
  </p:cSld>
  <p:clrMapOvr>
    <a:masterClrMapping/>
  </p:clrMapOvr>
  <p:transition spd="slow" advTm="10000">
    <p:split orient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4951B3A7-58BE-4DBD-9DBA-589167088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accent5">
                    <a:lumMod val="75000"/>
                  </a:schemeClr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Toplam okul sayısı: 1526</a:t>
            </a:r>
            <a:br>
              <a:rPr lang="tr-TR" dirty="0">
                <a:solidFill>
                  <a:schemeClr val="accent5">
                    <a:lumMod val="75000"/>
                  </a:schemeClr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</a:br>
            <a:r>
              <a:rPr lang="tr-TR" dirty="0">
                <a:solidFill>
                  <a:schemeClr val="accent5">
                    <a:lumMod val="75000"/>
                  </a:schemeClr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Toplam kontenjan: 139 bin 120</a:t>
            </a:r>
            <a:br>
              <a:rPr lang="tr-TR" dirty="0">
                <a:solidFill>
                  <a:schemeClr val="accent5">
                    <a:lumMod val="75000"/>
                  </a:schemeClr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</a:br>
            <a:endParaRPr lang="tr-TR" dirty="0">
              <a:solidFill>
                <a:schemeClr val="accent5">
                  <a:lumMod val="75000"/>
                </a:schemeClr>
              </a:solidFill>
              <a:latin typeface="Source Sans Pro SemiBold" panose="020B0603030403020204" pitchFamily="34" charset="0"/>
              <a:ea typeface="Source Sans Pro SemiBold" panose="020B0603030403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88FA9A89-3BD1-444B-9B1F-0D20FB30B10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lvl="0">
              <a:buClr>
                <a:prstClr val="black"/>
              </a:buClr>
              <a:buFont typeface="Wingdings" panose="05000000000000000000" pitchFamily="2" charset="2"/>
              <a:buChar char="Ø"/>
            </a:pPr>
            <a:r>
              <a:rPr lang="tr-TR" dirty="0">
                <a:solidFill>
                  <a:schemeClr val="accent5">
                    <a:lumMod val="75000"/>
                  </a:schemeClr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266 Anadolu Lisesi: Toplam kontenjanları 42 bin 100</a:t>
            </a:r>
          </a:p>
          <a:p>
            <a:pPr lvl="0">
              <a:buClr>
                <a:prstClr val="black"/>
              </a:buClr>
              <a:buFont typeface="Wingdings" panose="05000000000000000000" pitchFamily="2" charset="2"/>
              <a:buChar char="Ø"/>
            </a:pPr>
            <a:r>
              <a:rPr lang="tr-TR" dirty="0">
                <a:solidFill>
                  <a:schemeClr val="accent5">
                    <a:lumMod val="75000"/>
                  </a:schemeClr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5 Çok Programlı Lise: Toplam kontenjan: 150</a:t>
            </a:r>
          </a:p>
          <a:p>
            <a:pPr lvl="0">
              <a:buClr>
                <a:prstClr val="black"/>
              </a:buClr>
              <a:buFont typeface="Wingdings" panose="05000000000000000000" pitchFamily="2" charset="2"/>
              <a:buChar char="Ø"/>
            </a:pPr>
            <a:r>
              <a:rPr lang="tr-TR" dirty="0">
                <a:solidFill>
                  <a:schemeClr val="accent5">
                    <a:lumMod val="75000"/>
                  </a:schemeClr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310 Fen Lisesi: Toplam kontenjan: 34 bin 590</a:t>
            </a:r>
          </a:p>
          <a:p>
            <a:pPr lvl="0">
              <a:buClr>
                <a:prstClr val="black"/>
              </a:buClr>
              <a:buFont typeface="Wingdings" panose="05000000000000000000" pitchFamily="2" charset="2"/>
              <a:buChar char="Ø"/>
            </a:pPr>
            <a:r>
              <a:rPr lang="tr-TR" dirty="0">
                <a:solidFill>
                  <a:schemeClr val="accent5">
                    <a:lumMod val="75000"/>
                  </a:schemeClr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334 İmam Hatip Lisesi: Toplam kontenjan: 28 bin 650</a:t>
            </a:r>
          </a:p>
          <a:p>
            <a:pPr lvl="0">
              <a:buClr>
                <a:prstClr val="black"/>
              </a:buClr>
              <a:buFont typeface="Wingdings" panose="05000000000000000000" pitchFamily="2" charset="2"/>
              <a:buChar char="Ø"/>
            </a:pPr>
            <a:r>
              <a:rPr lang="tr-TR" dirty="0">
                <a:solidFill>
                  <a:schemeClr val="accent5">
                    <a:lumMod val="75000"/>
                  </a:schemeClr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5 Hafızlık Projesi veren İHL: Toplam kontenjan: 180</a:t>
            </a:r>
          </a:p>
          <a:p>
            <a:pPr lvl="0">
              <a:buClr>
                <a:prstClr val="black"/>
              </a:buClr>
              <a:buFont typeface="Wingdings" panose="05000000000000000000" pitchFamily="2" charset="2"/>
              <a:buChar char="Ø"/>
            </a:pPr>
            <a:r>
              <a:rPr lang="tr-TR" dirty="0">
                <a:solidFill>
                  <a:schemeClr val="accent5">
                    <a:lumMod val="75000"/>
                  </a:schemeClr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516 Mesleki ve Teknik Anadolu Lisesi: Toplam kontenjan: 24 bin 30</a:t>
            </a:r>
          </a:p>
          <a:p>
            <a:pPr lvl="0">
              <a:buClr>
                <a:prstClr val="black"/>
              </a:buClr>
              <a:buFont typeface="Wingdings" panose="05000000000000000000" pitchFamily="2" charset="2"/>
              <a:buChar char="Ø"/>
            </a:pPr>
            <a:r>
              <a:rPr lang="tr-TR" dirty="0">
                <a:solidFill>
                  <a:schemeClr val="accent5">
                    <a:lumMod val="75000"/>
                  </a:schemeClr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90 Sosyal Bilimler Lisesi: Toplam Kontenjan: 9 bin 420</a:t>
            </a:r>
          </a:p>
          <a:p>
            <a:endParaRPr lang="tr-TR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40887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0000">
        <p:split orient="vert"/>
      </p:transition>
    </mc:Choice>
    <mc:Fallback>
      <p:transition spd="slow" advTm="10000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F0C56349-FB46-4FAD-ACE1-20EB289D9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077" y="618518"/>
            <a:ext cx="10223149" cy="1175114"/>
          </a:xfrm>
        </p:spPr>
        <p:txBody>
          <a:bodyPr/>
          <a:lstStyle/>
          <a:p>
            <a:r>
              <a:rPr lang="tr-TR" dirty="0"/>
              <a:t>İZMİR VE İLÇELERİNDE  MERKEZİ SINAVLA ÖĞRENCİ ALACAK FEN VE SOSYAL BİLİMLER LİSELERİ</a:t>
            </a: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xmlns="" id="{D675513A-E3C0-4E4C-B3E1-75B0AF5C490C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xmlns="" val="238207039"/>
              </p:ext>
            </p:extLst>
          </p:nvPr>
        </p:nvGraphicFramePr>
        <p:xfrm>
          <a:off x="993531" y="1793633"/>
          <a:ext cx="10284693" cy="493758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31538">
                  <a:extLst>
                    <a:ext uri="{9D8B030D-6E8A-4147-A177-3AD203B41FA5}">
                      <a16:colId xmlns:a16="http://schemas.microsoft.com/office/drawing/2014/main" xmlns="" val="1944440033"/>
                    </a:ext>
                  </a:extLst>
                </a:gridCol>
                <a:gridCol w="3618241">
                  <a:extLst>
                    <a:ext uri="{9D8B030D-6E8A-4147-A177-3AD203B41FA5}">
                      <a16:colId xmlns:a16="http://schemas.microsoft.com/office/drawing/2014/main" xmlns="" val="1193835329"/>
                    </a:ext>
                  </a:extLst>
                </a:gridCol>
                <a:gridCol w="2517457">
                  <a:extLst>
                    <a:ext uri="{9D8B030D-6E8A-4147-A177-3AD203B41FA5}">
                      <a16:colId xmlns:a16="http://schemas.microsoft.com/office/drawing/2014/main" xmlns="" val="3523777724"/>
                    </a:ext>
                  </a:extLst>
                </a:gridCol>
                <a:gridCol w="2517457">
                  <a:extLst>
                    <a:ext uri="{9D8B030D-6E8A-4147-A177-3AD203B41FA5}">
                      <a16:colId xmlns:a16="http://schemas.microsoft.com/office/drawing/2014/main" xmlns="" val="463640315"/>
                    </a:ext>
                  </a:extLst>
                </a:gridCol>
              </a:tblGrid>
              <a:tr h="345166">
                <a:tc>
                  <a:txBody>
                    <a:bodyPr/>
                    <a:lstStyle/>
                    <a:p>
                      <a:r>
                        <a:rPr lang="tr-TR" sz="1200" dirty="0"/>
                        <a:t>İLÇE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/>
                        <a:t>OKULUN ADI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/>
                        <a:t>KONTENJAN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/>
                        <a:t>30 TEMMUZ 2018 PUAN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72641838"/>
                  </a:ext>
                </a:extLst>
              </a:tr>
              <a:tr h="380060">
                <a:tc>
                  <a:txBody>
                    <a:bodyPr/>
                    <a:lstStyle/>
                    <a:p>
                      <a:r>
                        <a:rPr lang="tr-TR" sz="1400" dirty="0"/>
                        <a:t>BORNOVA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/>
                        <a:t>İZMİR FEN LİSESİ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/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/>
                        <a:t>457,9579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920662"/>
                  </a:ext>
                </a:extLst>
              </a:tr>
              <a:tr h="450272">
                <a:tc>
                  <a:txBody>
                    <a:bodyPr/>
                    <a:lstStyle/>
                    <a:p>
                      <a:r>
                        <a:rPr lang="tr-TR" sz="1400" dirty="0"/>
                        <a:t>BUCA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/>
                        <a:t>BUCA İNCİ ÖZER TIRNAKLI FEN LİSESİ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/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/>
                      </a:r>
                      <a:br>
                        <a:rPr lang="tr-TR" sz="1400" dirty="0">
                          <a:effectLst/>
                        </a:rPr>
                      </a:br>
                      <a:r>
                        <a:rPr lang="tr-TR" sz="1400" dirty="0">
                          <a:effectLst/>
                        </a:rPr>
                        <a:t>436,1702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031246228"/>
                  </a:ext>
                </a:extLst>
              </a:tr>
              <a:tr h="450272">
                <a:tc>
                  <a:txBody>
                    <a:bodyPr/>
                    <a:lstStyle/>
                    <a:p>
                      <a:r>
                        <a:rPr lang="tr-TR" sz="1400" dirty="0"/>
                        <a:t>ÇİĞLİ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/>
                        <a:t>ÇİĞLİ FEN LİSESİ</a:t>
                      </a:r>
                    </a:p>
                    <a:p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/>
                      </a:r>
                      <a:br>
                        <a:rPr lang="tr-TR" sz="1400" dirty="0">
                          <a:effectLst/>
                        </a:rPr>
                      </a:br>
                      <a:r>
                        <a:rPr lang="tr-TR" sz="1400" dirty="0">
                          <a:effectLst/>
                        </a:rPr>
                        <a:t>386,8885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666474967"/>
                  </a:ext>
                </a:extLst>
              </a:tr>
              <a:tr h="398857">
                <a:tc>
                  <a:txBody>
                    <a:bodyPr/>
                    <a:lstStyle/>
                    <a:p>
                      <a:r>
                        <a:rPr lang="tr-TR" sz="1400" dirty="0"/>
                        <a:t>TİRE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BELGİN ATİLA ÇALLIOĞLU FEN LİSESİ</a:t>
                      </a:r>
                      <a:endParaRPr lang="nb-NO" sz="140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382,7904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126631584"/>
                  </a:ext>
                </a:extLst>
              </a:tr>
              <a:tr h="398857"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BERGAMA</a:t>
                      </a:r>
                      <a:endParaRPr lang="fi-FI" sz="140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YUSUF KEMALETTİN PERİN FEN LİSESİ</a:t>
                      </a:r>
                      <a:endParaRPr lang="fi-FI" sz="140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377,9494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321469910"/>
                  </a:ext>
                </a:extLst>
              </a:tr>
              <a:tr h="380060">
                <a:tc>
                  <a:txBody>
                    <a:bodyPr/>
                    <a:lstStyle/>
                    <a:p>
                      <a:r>
                        <a:rPr lang="tr-TR" sz="1400" dirty="0"/>
                        <a:t>ÖDEMİŞ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ÖDEMİŞ AYHAN KÖKMEN FEN LİSESİ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374,7678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974279736"/>
                  </a:ext>
                </a:extLst>
              </a:tr>
              <a:tr h="398857">
                <a:tc>
                  <a:txBody>
                    <a:bodyPr/>
                    <a:lstStyle/>
                    <a:p>
                      <a:r>
                        <a:rPr lang="tr-TR" sz="1400" dirty="0"/>
                        <a:t>MENEMEN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ŞEHİT AHMET ÖZSOY FEN LİSESİ</a:t>
                      </a:r>
                      <a:endParaRPr lang="fi-FI" sz="140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120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371,5046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180870347"/>
                  </a:ext>
                </a:extLst>
              </a:tr>
              <a:tr h="398857">
                <a:tc>
                  <a:txBody>
                    <a:bodyPr/>
                    <a:lstStyle/>
                    <a:p>
                      <a:r>
                        <a:rPr lang="tr-TR" sz="1400" dirty="0"/>
                        <a:t>BUCA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BUCA MEHMET AKİF ERSOY SOSYAL BİLİMLER LİSESİ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347,2004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602997838"/>
                  </a:ext>
                </a:extLst>
              </a:tr>
              <a:tr h="398857"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URLA 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URLA CENGİZ AYTMATOV SOSYAL BİLİMLER LİSESİ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335,1704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341052820"/>
                  </a:ext>
                </a:extLst>
              </a:tr>
              <a:tr h="563091">
                <a:tc>
                  <a:txBody>
                    <a:bodyPr/>
                    <a:lstStyle/>
                    <a:p>
                      <a:r>
                        <a:rPr lang="tr-TR" sz="1400" dirty="0"/>
                        <a:t>TİRE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ÖĞRETMEN MELAHAT AKSOY SOSYAL BİLİMLER LİSESİ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120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319,4511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9478603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82115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0000">
        <p:split orient="vert"/>
      </p:transition>
    </mc:Choice>
    <mc:Fallback>
      <p:transition spd="slow" advTm="10000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F0C56349-FB46-4FAD-ACE1-20EB289D9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077" y="618518"/>
            <a:ext cx="10223149" cy="1175114"/>
          </a:xfrm>
        </p:spPr>
        <p:txBody>
          <a:bodyPr>
            <a:normAutofit fontScale="90000"/>
          </a:bodyPr>
          <a:lstStyle/>
          <a:p>
            <a:r>
              <a:rPr lang="tr-TR" dirty="0"/>
              <a:t>İZMİR VE İLÇELERİNDE  MERKEZİ SINAVLA ÖĞRENCİ ALACAK Özel Program ve Proje Uygulayan Anadolu Liseleri</a:t>
            </a: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xmlns="" id="{D675513A-E3C0-4E4C-B3E1-75B0AF5C490C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xmlns="" val="273371372"/>
              </p:ext>
            </p:extLst>
          </p:nvPr>
        </p:nvGraphicFramePr>
        <p:xfrm>
          <a:off x="325314" y="1793632"/>
          <a:ext cx="10952912" cy="454670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01363">
                  <a:extLst>
                    <a:ext uri="{9D8B030D-6E8A-4147-A177-3AD203B41FA5}">
                      <a16:colId xmlns:a16="http://schemas.microsoft.com/office/drawing/2014/main" xmlns="" val="1944440033"/>
                    </a:ext>
                  </a:extLst>
                </a:gridCol>
                <a:gridCol w="4431324">
                  <a:extLst>
                    <a:ext uri="{9D8B030D-6E8A-4147-A177-3AD203B41FA5}">
                      <a16:colId xmlns:a16="http://schemas.microsoft.com/office/drawing/2014/main" xmlns="" val="1193835329"/>
                    </a:ext>
                  </a:extLst>
                </a:gridCol>
                <a:gridCol w="1839817">
                  <a:extLst>
                    <a:ext uri="{9D8B030D-6E8A-4147-A177-3AD203B41FA5}">
                      <a16:colId xmlns:a16="http://schemas.microsoft.com/office/drawing/2014/main" xmlns="" val="3523777724"/>
                    </a:ext>
                  </a:extLst>
                </a:gridCol>
                <a:gridCol w="2580408">
                  <a:extLst>
                    <a:ext uri="{9D8B030D-6E8A-4147-A177-3AD203B41FA5}">
                      <a16:colId xmlns:a16="http://schemas.microsoft.com/office/drawing/2014/main" xmlns="" val="463640315"/>
                    </a:ext>
                  </a:extLst>
                </a:gridCol>
              </a:tblGrid>
              <a:tr h="241371">
                <a:tc>
                  <a:txBody>
                    <a:bodyPr/>
                    <a:lstStyle/>
                    <a:p>
                      <a:r>
                        <a:rPr lang="tr-TR" sz="1400" dirty="0"/>
                        <a:t>İLÇE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/>
                        <a:t>OKULUN ADI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/>
                        <a:t>KONTENJAN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/>
                        <a:t>30 TEMMUZ 2018 PUAN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72641838"/>
                  </a:ext>
                </a:extLst>
              </a:tr>
              <a:tr h="265772"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KONAK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ATATÜRK ANADOLU LİSESİ(İngilizce)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300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414,692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2920662"/>
                  </a:ext>
                </a:extLst>
              </a:tr>
              <a:tr h="447602"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KONAK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w Cen MT" panose="020B0602020104020603"/>
                          <a:ea typeface="+mn-ea"/>
                          <a:cs typeface="+mn-cs"/>
                        </a:rPr>
                        <a:t>ATATÜRK ANADOLU LİSESİ(Almanca)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412,2341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031246228"/>
                  </a:ext>
                </a:extLst>
              </a:tr>
              <a:tr h="447602"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KONAK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w Cen MT" panose="020B0602020104020603"/>
                          <a:ea typeface="+mn-ea"/>
                          <a:cs typeface="+mn-cs"/>
                        </a:rPr>
                        <a:t>ATATÜRK ANADOLU LİSESİ(Fransızca)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409,6016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666474967"/>
                  </a:ext>
                </a:extLst>
              </a:tr>
              <a:tr h="526218"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BORNOVA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BORNOVA ANADOLU LİSESİ (İngilizce)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270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401,8701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126631584"/>
                  </a:ext>
                </a:extLst>
              </a:tr>
              <a:tr h="414325"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BORNOVA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BORNOVA ANADOLU LİSESİ (Almanca)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398,6721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32146991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BORNOVA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BORNOVA ANADOLU LİSESİ (Fransızca)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397,3913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974279736"/>
                  </a:ext>
                </a:extLst>
              </a:tr>
              <a:tr h="369277"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KONAK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İZMİR KIZ LİSESİ (İngilizce)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393,7115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180870347"/>
                  </a:ext>
                </a:extLst>
              </a:tr>
              <a:tr h="360485"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KONAK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İZMİR KIZ LİSESİ (Almanca)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391,5832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602997838"/>
                  </a:ext>
                </a:extLst>
              </a:tr>
              <a:tr h="278917"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GÜZELBAHÇE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60.YIL ANADOLU LİSESİ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180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383,2491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341052820"/>
                  </a:ext>
                </a:extLst>
              </a:tr>
              <a:tr h="278917"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BUCA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BUCA FATMA SAYGIN ANADOLU LİSESİ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380,1875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447845940"/>
                  </a:ext>
                </a:extLst>
              </a:tr>
              <a:tr h="278917"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KARŞIYAKA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15 TEMMUZ ŞEHİTLER KANADOLU LİSESİ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150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375,0882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829109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867916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0000">
        <p:split orient="vert"/>
      </p:transition>
    </mc:Choice>
    <mc:Fallback>
      <p:transition spd="slow" advTm="10000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F0C56349-FB46-4FAD-ACE1-20EB289D9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7831" y="618518"/>
            <a:ext cx="10170395" cy="981682"/>
          </a:xfrm>
        </p:spPr>
        <p:txBody>
          <a:bodyPr>
            <a:normAutofit fontScale="90000"/>
          </a:bodyPr>
          <a:lstStyle/>
          <a:p>
            <a:r>
              <a:rPr lang="tr-TR" dirty="0"/>
              <a:t>İZMİR VE İLÇELERİNDE  MERKEZİ SINAVLA ÖĞRENCİ ALACAK Özel Program ve Proje Uygulayan Anadolu Liseleri</a:t>
            </a: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xmlns="" id="{D675513A-E3C0-4E4C-B3E1-75B0AF5C490C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xmlns="" val="2745469872"/>
              </p:ext>
            </p:extLst>
          </p:nvPr>
        </p:nvGraphicFramePr>
        <p:xfrm>
          <a:off x="290146" y="1793632"/>
          <a:ext cx="10988080" cy="43972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45323">
                  <a:extLst>
                    <a:ext uri="{9D8B030D-6E8A-4147-A177-3AD203B41FA5}">
                      <a16:colId xmlns:a16="http://schemas.microsoft.com/office/drawing/2014/main" xmlns="" val="1944440033"/>
                    </a:ext>
                  </a:extLst>
                </a:gridCol>
                <a:gridCol w="4422532">
                  <a:extLst>
                    <a:ext uri="{9D8B030D-6E8A-4147-A177-3AD203B41FA5}">
                      <a16:colId xmlns:a16="http://schemas.microsoft.com/office/drawing/2014/main" xmlns="" val="1193835329"/>
                    </a:ext>
                  </a:extLst>
                </a:gridCol>
                <a:gridCol w="1839817">
                  <a:extLst>
                    <a:ext uri="{9D8B030D-6E8A-4147-A177-3AD203B41FA5}">
                      <a16:colId xmlns:a16="http://schemas.microsoft.com/office/drawing/2014/main" xmlns="" val="3523777724"/>
                    </a:ext>
                  </a:extLst>
                </a:gridCol>
                <a:gridCol w="2580408">
                  <a:extLst>
                    <a:ext uri="{9D8B030D-6E8A-4147-A177-3AD203B41FA5}">
                      <a16:colId xmlns:a16="http://schemas.microsoft.com/office/drawing/2014/main" xmlns="" val="463640315"/>
                    </a:ext>
                  </a:extLst>
                </a:gridCol>
              </a:tblGrid>
              <a:tr h="241371">
                <a:tc>
                  <a:txBody>
                    <a:bodyPr/>
                    <a:lstStyle/>
                    <a:p>
                      <a:r>
                        <a:rPr lang="tr-TR" sz="1400" dirty="0"/>
                        <a:t>İLÇE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/>
                        <a:t>OKULUN ADI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/>
                        <a:t>KONTENJAN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/>
                        <a:t>30 TEMMUZ 2018 PUAN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72641838"/>
                  </a:ext>
                </a:extLst>
              </a:tr>
              <a:tr h="265772"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KARABAĞLAR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ÖVGÜ TERZİBAŞIOĞLU ANADOLU LİSESİ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120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374,2268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2920662"/>
                  </a:ext>
                </a:extLst>
              </a:tr>
              <a:tr h="447602"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KARŞIYAKA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CİHAT KORA ANADOLU LİSESİ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150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370,7728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031246228"/>
                  </a:ext>
                </a:extLst>
              </a:tr>
              <a:tr h="447602"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BORNOVA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YUNUS EMRE ANADOLU LİSESİ (İngilizce)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368,5587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666474967"/>
                  </a:ext>
                </a:extLst>
              </a:tr>
              <a:tr h="376749"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BORNOVA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YUNUS EMRE ANADOLU LİSESİ (Almanca)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364,3922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126631584"/>
                  </a:ext>
                </a:extLst>
              </a:tr>
              <a:tr h="414325"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KONAK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KONAK ANADOLU LİSESİ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180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362,5589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32146991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GAZİEMİR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NEVVAR SALİH İŞGÖREN ANADOLU LİSESİ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361,8396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974279736"/>
                  </a:ext>
                </a:extLst>
              </a:tr>
              <a:tr h="369277"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KARABAĞLAR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İZMİR ANADOLU LİSESİ (İngilizce)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360,2317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180870347"/>
                  </a:ext>
                </a:extLst>
              </a:tr>
              <a:tr h="360485"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KARABAĞLAR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İZMİR ANADOLU LİSESİ (Almanca)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357,4201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602997838"/>
                  </a:ext>
                </a:extLst>
              </a:tr>
              <a:tr h="278917"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MENDERES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FATMA RAMAZAN BÜKÜŞOĞLU ANADOLU LİSESİ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345,1465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341052820"/>
                  </a:ext>
                </a:extLst>
              </a:tr>
              <a:tr h="278917"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TORBALI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TORBALI 7 EYLÜL ANADOLU LİSESİ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342,3113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447845940"/>
                  </a:ext>
                </a:extLst>
              </a:tr>
              <a:tr h="278917"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ALİAĞA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ALP OĞUZ ANADOLU LİSESİ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150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340,4491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829109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247652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0000">
        <p:split orient="vert"/>
      </p:transition>
    </mc:Choice>
    <mc:Fallback>
      <p:transition spd="slow" advTm="10000">
        <p:split orient="vert"/>
      </p:transition>
    </mc:Fallback>
  </mc:AlternateContent>
</p:sld>
</file>

<file path=ppt/theme/theme1.xml><?xml version="1.0" encoding="utf-8"?>
<a:theme xmlns:a="http://schemas.openxmlformats.org/drawingml/2006/main" name="Daml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TM04033925[[fn=Damla]]</Template>
  <TotalTime>246</TotalTime>
  <Words>919</Words>
  <Application>Microsoft Office PowerPoint</Application>
  <PresentationFormat>Özel</PresentationFormat>
  <Paragraphs>425</Paragraphs>
  <Slides>29</Slides>
  <Notes>1</Notes>
  <HiddenSlides>4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29</vt:i4>
      </vt:variant>
    </vt:vector>
  </HeadingPairs>
  <TitlesOfParts>
    <vt:vector size="30" baseType="lpstr">
      <vt:lpstr>Damla</vt:lpstr>
      <vt:lpstr>LGS’ye 53 GÜN KALA  HOŞGELDİNİZ</vt:lpstr>
      <vt:lpstr>Slayt 2</vt:lpstr>
      <vt:lpstr>Slayt 3</vt:lpstr>
      <vt:lpstr>Slayt 4</vt:lpstr>
      <vt:lpstr>SINAVLA ÖĞRENCİ ALAN LİSELERİN SAYISI?</vt:lpstr>
      <vt:lpstr>Toplam okul sayısı: 1526 Toplam kontenjan: 139 bin 120 </vt:lpstr>
      <vt:lpstr>İZMİR VE İLÇELERİNDE  MERKEZİ SINAVLA ÖĞRENCİ ALACAK FEN VE SOSYAL BİLİMLER LİSELERİ</vt:lpstr>
      <vt:lpstr>İZMİR VE İLÇELERİNDE  MERKEZİ SINAVLA ÖĞRENCİ ALACAK Özel Program ve Proje Uygulayan Anadolu Liseleri</vt:lpstr>
      <vt:lpstr>İZMİR VE İLÇELERİNDE  MERKEZİ SINAVLA ÖĞRENCİ ALACAK Özel Program ve Proje Uygulayan Anadolu Liseleri</vt:lpstr>
      <vt:lpstr>İZMİR VE İLÇELERİNDE  MERKEZİ SINAVLA ÖĞRENCİ ALACAK Özel Program ve Proje Uygulayan Anadolu İmam Hatip Liseleri </vt:lpstr>
      <vt:lpstr>İZMİR VE İLÇELERİNDE  MERKEZİ SINAVLA ÖĞRENCİ ALACAK liselerin toplam kontenjanları</vt:lpstr>
      <vt:lpstr>SORU SAYISI ve SINAV SÜRESİ</vt:lpstr>
      <vt:lpstr> SINAV ve YERLEŞTİME TAKVİMİ </vt:lpstr>
      <vt:lpstr>Sınav Soruları Hangi Sınıflardan Olacak?</vt:lpstr>
      <vt:lpstr> HANGİ DERSTEN KAÇ SORU ÇIKACAK? </vt:lpstr>
      <vt:lpstr> SORULAR NASIL OLACAK? </vt:lpstr>
      <vt:lpstr> TESTLERİN KATSAYILARI? </vt:lpstr>
      <vt:lpstr>  SINAV KAÇ OTURUM OLACAK? </vt:lpstr>
      <vt:lpstr>  SINAV SÜRESİ VE BAŞLAMA SAATİ? </vt:lpstr>
      <vt:lpstr> SINAV ZORUNLU MU? </vt:lpstr>
      <vt:lpstr> SINAVLA ÖĞRENCİ ALAN LİSELERE TERCİH İŞLEMLERİ </vt:lpstr>
      <vt:lpstr> sınavla öğrenci alan liselere yerleştirme  NASIL OLACAK? </vt:lpstr>
      <vt:lpstr> yerel yerleştirme  (adrese dayalı)  NASIL OLACAK? </vt:lpstr>
      <vt:lpstr> yerel YERLEŞTİRMEDE KAÇ OKUL TERCİH EDİLECEK? </vt:lpstr>
      <vt:lpstr>SINAVA GİREN TÜM ÖĞRENCİLERİN ORTALAMASI NE OLDU? </vt:lpstr>
      <vt:lpstr> YERLEŞEN ÖĞRENCİLERİN  ORTALAMALARI NE OLDU? </vt:lpstr>
      <vt:lpstr>2018 lgs ortalamasI </vt:lpstr>
      <vt:lpstr>TÜM ÖĞRENCİLERİN BİLGİLERİNE GÖRE PUAN ORTALAMALARI </vt:lpstr>
      <vt:lpstr>   KATILIMINIZ İÇİN TEŞEKKÜRLER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LİSELERE GEÇİŞ SİSTEMİ </dc:title>
  <dc:creator>ALİ FURKAN KURTOĞLU</dc:creator>
  <cp:lastModifiedBy>Okul</cp:lastModifiedBy>
  <cp:revision>30</cp:revision>
  <dcterms:created xsi:type="dcterms:W3CDTF">2019-04-07T13:45:28Z</dcterms:created>
  <dcterms:modified xsi:type="dcterms:W3CDTF">2019-04-09T06:01:45Z</dcterms:modified>
</cp:coreProperties>
</file>